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6" r:id="rId17"/>
    <p:sldId id="271" r:id="rId18"/>
    <p:sldId id="272" r:id="rId19"/>
    <p:sldId id="274" r:id="rId20"/>
    <p:sldId id="275" r:id="rId21"/>
    <p:sldId id="273"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75" autoAdjust="0"/>
    <p:restoredTop sz="94660"/>
  </p:normalViewPr>
  <p:slideViewPr>
    <p:cSldViewPr snapToGrid="0">
      <p:cViewPr varScale="1">
        <p:scale>
          <a:sx n="115" d="100"/>
          <a:sy n="115" d="100"/>
        </p:scale>
        <p:origin x="258"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12/5/2019</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12/5/2019</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12/5/2019</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12/5/2019</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12/5/2019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12/5/2019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12/5/2019</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12/5/2019</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12/5/2019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12/5/2019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12/5/2019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smtClean="0"/>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12/5/2019</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egov.uscis.gov/casestatus/landing.do"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studyinthestates.dhs.gov/create-an-sevp-portal-account" TargetMode="External"/><Relationship Id="rId2" Type="http://schemas.openxmlformats.org/officeDocument/2006/relationships/hyperlink" Target="https://studyinthestates.dhs.gov/glossary/S/#SEVIS"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mailto:Steve_wuhs@Redlands.edu" TargetMode="External"/><Relationship Id="rId2" Type="http://schemas.openxmlformats.org/officeDocument/2006/relationships/hyperlink" Target="mailto:Rebecca_freeland@Redlands.edu" TargetMode="External"/><Relationship Id="rId1" Type="http://schemas.openxmlformats.org/officeDocument/2006/relationships/slideLayout" Target="../slideLayouts/slideLayout2.xml"/><Relationship Id="rId5" Type="http://schemas.openxmlformats.org/officeDocument/2006/relationships/hyperlink" Target="https://studyinthestates.dhs.gov/" TargetMode="External"/><Relationship Id="rId4" Type="http://schemas.openxmlformats.org/officeDocument/2006/relationships/hyperlink" Target="http://www.uscis.gov/opt"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uscis.gov/sites/default/files/files/form/g-1145.pdf"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algn="ctr"/>
            <a:r>
              <a:rPr lang="en-US" dirty="0" smtClean="0">
                <a:latin typeface="Castellar" panose="020A0402060406010301" pitchFamily="18" charset="0"/>
              </a:rPr>
              <a:t/>
            </a:r>
            <a:br>
              <a:rPr lang="en-US" dirty="0" smtClean="0">
                <a:latin typeface="Castellar" panose="020A0402060406010301" pitchFamily="18" charset="0"/>
              </a:rPr>
            </a:br>
            <a:r>
              <a:rPr lang="en-US" dirty="0">
                <a:latin typeface="Castellar" panose="020A0402060406010301" pitchFamily="18" charset="0"/>
              </a:rPr>
              <a:t/>
            </a:r>
            <a:br>
              <a:rPr lang="en-US" dirty="0">
                <a:latin typeface="Castellar" panose="020A0402060406010301" pitchFamily="18" charset="0"/>
              </a:rPr>
            </a:br>
            <a:r>
              <a:rPr lang="en-US" dirty="0" smtClean="0">
                <a:latin typeface="Castellar" panose="020A0402060406010301" pitchFamily="18" charset="0"/>
              </a:rPr>
              <a:t/>
            </a:r>
            <a:br>
              <a:rPr lang="en-US" dirty="0" smtClean="0">
                <a:latin typeface="Castellar" panose="020A0402060406010301" pitchFamily="18" charset="0"/>
              </a:rPr>
            </a:br>
            <a:r>
              <a:rPr lang="en-US" dirty="0">
                <a:latin typeface="Castellar" panose="020A0402060406010301" pitchFamily="18" charset="0"/>
              </a:rPr>
              <a:t/>
            </a:r>
            <a:br>
              <a:rPr lang="en-US" dirty="0">
                <a:latin typeface="Castellar" panose="020A0402060406010301" pitchFamily="18" charset="0"/>
              </a:rPr>
            </a:br>
            <a:r>
              <a:rPr lang="en-US" dirty="0" smtClean="0">
                <a:latin typeface="Castellar" panose="020A0402060406010301" pitchFamily="18" charset="0"/>
              </a:rPr>
              <a:t/>
            </a:r>
            <a:br>
              <a:rPr lang="en-US" dirty="0" smtClean="0">
                <a:latin typeface="Castellar" panose="020A0402060406010301" pitchFamily="18" charset="0"/>
              </a:rPr>
            </a:br>
            <a:r>
              <a:rPr lang="en-US" dirty="0" smtClean="0">
                <a:latin typeface="Castellar" panose="020A0402060406010301" pitchFamily="18" charset="0"/>
              </a:rPr>
              <a:t>Optional Practical Training (OPT) and next step workshop</a:t>
            </a:r>
            <a:endParaRPr lang="en-US" dirty="0">
              <a:latin typeface="Castellar" panose="020A0402060406010301" pitchFamily="18" charset="0"/>
            </a:endParaRPr>
          </a:p>
        </p:txBody>
      </p:sp>
    </p:spTree>
    <p:extLst>
      <p:ext uri="{BB962C8B-B14F-4D97-AF65-F5344CB8AC3E}">
        <p14:creationId xmlns:p14="http://schemas.microsoft.com/office/powerpoint/2010/main" val="41239528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stellar" panose="020A0402060406010301" pitchFamily="18" charset="0"/>
              </a:rPr>
              <a:t>Top opt denial reasons</a:t>
            </a:r>
            <a:endParaRPr lang="en-US" dirty="0">
              <a:latin typeface="Castellar" panose="020A0402060406010301" pitchFamily="18" charset="0"/>
            </a:endParaRPr>
          </a:p>
        </p:txBody>
      </p:sp>
      <p:sp>
        <p:nvSpPr>
          <p:cNvPr id="3" name="Content Placeholder 2"/>
          <p:cNvSpPr>
            <a:spLocks noGrp="1"/>
          </p:cNvSpPr>
          <p:nvPr>
            <p:ph idx="1"/>
          </p:nvPr>
        </p:nvSpPr>
        <p:spPr/>
        <p:txBody>
          <a:bodyPr>
            <a:normAutofit fontScale="77500" lnSpcReduction="20000"/>
          </a:bodyPr>
          <a:lstStyle/>
          <a:p>
            <a:r>
              <a:rPr lang="en-US" u="sng" dirty="0" smtClean="0"/>
              <a:t>Payment Issues</a:t>
            </a:r>
          </a:p>
          <a:p>
            <a:pPr marL="0" indent="0">
              <a:buNone/>
            </a:pPr>
            <a:r>
              <a:rPr lang="en-US" dirty="0" smtClean="0"/>
              <a:t> - Check </a:t>
            </a:r>
            <a:r>
              <a:rPr lang="en-US" dirty="0"/>
              <a:t>or Credit Card payment: Money is not in account at time of processing </a:t>
            </a:r>
            <a:endParaRPr lang="en-US" dirty="0" smtClean="0"/>
          </a:p>
          <a:p>
            <a:pPr marL="0" indent="0">
              <a:buNone/>
            </a:pPr>
            <a:r>
              <a:rPr lang="en-US" dirty="0" smtClean="0"/>
              <a:t>– </a:t>
            </a:r>
            <a:r>
              <a:rPr lang="en-US" dirty="0"/>
              <a:t>incorrect fee amount </a:t>
            </a:r>
            <a:endParaRPr lang="en-US" dirty="0" smtClean="0"/>
          </a:p>
          <a:p>
            <a:pPr marL="0" indent="0">
              <a:buNone/>
            </a:pPr>
            <a:r>
              <a:rPr lang="en-US" dirty="0" smtClean="0"/>
              <a:t>– Check or money order form </a:t>
            </a:r>
            <a:r>
              <a:rPr lang="en-US" dirty="0"/>
              <a:t>not completed </a:t>
            </a:r>
            <a:r>
              <a:rPr lang="en-US" dirty="0" smtClean="0"/>
              <a:t>properly</a:t>
            </a:r>
          </a:p>
          <a:p>
            <a:pPr marL="0" indent="0">
              <a:buNone/>
            </a:pPr>
            <a:r>
              <a:rPr lang="en-US" dirty="0" smtClean="0"/>
              <a:t> </a:t>
            </a:r>
            <a:r>
              <a:rPr lang="en-US" dirty="0"/>
              <a:t>– Wrong dates on check, money order (U.S Date style = MONTH/DAY/YEAR = MM/DD/YYYY</a:t>
            </a:r>
            <a:r>
              <a:rPr lang="en-US" dirty="0" smtClean="0"/>
              <a:t>)</a:t>
            </a:r>
          </a:p>
          <a:p>
            <a:r>
              <a:rPr lang="en-US" u="sng" dirty="0" smtClean="0"/>
              <a:t>Application received too late</a:t>
            </a:r>
          </a:p>
          <a:p>
            <a:pPr marL="0" indent="0">
              <a:buNone/>
            </a:pPr>
            <a:r>
              <a:rPr lang="en-US" dirty="0"/>
              <a:t> </a:t>
            </a:r>
            <a:r>
              <a:rPr lang="en-US" dirty="0" smtClean="0"/>
              <a:t>- USCIS must receive application no later than 30 days after OPT recommendation</a:t>
            </a:r>
          </a:p>
          <a:p>
            <a:r>
              <a:rPr lang="en-US" u="sng" dirty="0" smtClean="0"/>
              <a:t>I-765 problems</a:t>
            </a:r>
          </a:p>
          <a:p>
            <a:pPr marL="0" indent="0">
              <a:buNone/>
            </a:pPr>
            <a:r>
              <a:rPr lang="en-US" dirty="0" smtClean="0"/>
              <a:t> - Incomplete or incorrect fields</a:t>
            </a:r>
          </a:p>
          <a:p>
            <a:pPr marL="0" indent="0">
              <a:buNone/>
            </a:pPr>
            <a:r>
              <a:rPr lang="en-US" dirty="0"/>
              <a:t> </a:t>
            </a:r>
            <a:r>
              <a:rPr lang="en-US" dirty="0" smtClean="0"/>
              <a:t>- Not signed</a:t>
            </a:r>
          </a:p>
          <a:p>
            <a:pPr marL="0" indent="0">
              <a:buNone/>
            </a:pPr>
            <a:endParaRPr lang="en-US" dirty="0" smtClean="0"/>
          </a:p>
          <a:p>
            <a:pPr marL="0" indent="0">
              <a:buNone/>
            </a:pPr>
            <a:r>
              <a:rPr lang="en-US" dirty="0" smtClean="0"/>
              <a:t>NOTE: if your application is denied please contact OISS immediately</a:t>
            </a:r>
            <a:endParaRPr lang="en-US" dirty="0"/>
          </a:p>
        </p:txBody>
      </p:sp>
    </p:spTree>
    <p:extLst>
      <p:ext uri="{BB962C8B-B14F-4D97-AF65-F5344CB8AC3E}">
        <p14:creationId xmlns:p14="http://schemas.microsoft.com/office/powerpoint/2010/main" val="17914017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stellar" panose="020A0402060406010301" pitchFamily="18" charset="0"/>
              </a:rPr>
              <a:t>Receiving your I-797C Notice of Action</a:t>
            </a:r>
            <a:endParaRPr lang="en-US" dirty="0">
              <a:latin typeface="Castellar" panose="020A0402060406010301" pitchFamily="18" charset="0"/>
            </a:endParaRPr>
          </a:p>
        </p:txBody>
      </p:sp>
      <p:sp>
        <p:nvSpPr>
          <p:cNvPr id="3" name="Content Placeholder 2"/>
          <p:cNvSpPr>
            <a:spLocks noGrp="1"/>
          </p:cNvSpPr>
          <p:nvPr>
            <p:ph idx="1"/>
          </p:nvPr>
        </p:nvSpPr>
        <p:spPr/>
        <p:txBody>
          <a:bodyPr>
            <a:normAutofit/>
          </a:bodyPr>
          <a:lstStyle/>
          <a:p>
            <a:r>
              <a:rPr lang="en-US" dirty="0"/>
              <a:t>You should receive the notice by mail within 2-4 weeks after mailing the OPT application to USCIS. </a:t>
            </a:r>
            <a:r>
              <a:rPr lang="en-US" u="sng" dirty="0" smtClean="0"/>
              <a:t>Please update OISS with your current mailing address</a:t>
            </a:r>
            <a:r>
              <a:rPr lang="en-US" dirty="0" smtClean="0"/>
              <a:t>.</a:t>
            </a:r>
          </a:p>
          <a:p>
            <a:r>
              <a:rPr lang="en-US" dirty="0"/>
              <a:t>The I-797C is very important. If you lose the receipt, it may be very difficult to replace it. </a:t>
            </a:r>
            <a:endParaRPr lang="en-US" dirty="0" smtClean="0"/>
          </a:p>
          <a:p>
            <a:r>
              <a:rPr lang="en-US" dirty="0" smtClean="0"/>
              <a:t>The </a:t>
            </a:r>
            <a:r>
              <a:rPr lang="en-US" dirty="0"/>
              <a:t>I-797C is necessary if you want to: </a:t>
            </a:r>
            <a:endParaRPr lang="en-US" dirty="0" smtClean="0"/>
          </a:p>
          <a:p>
            <a:pPr marL="457200" indent="-457200">
              <a:buAutoNum type="arabicPeriod"/>
            </a:pPr>
            <a:r>
              <a:rPr lang="en-US" dirty="0" smtClean="0"/>
              <a:t>inquire </a:t>
            </a:r>
            <a:r>
              <a:rPr lang="en-US" dirty="0"/>
              <a:t>about the status of your OPT application. </a:t>
            </a:r>
            <a:endParaRPr lang="en-US" dirty="0" smtClean="0"/>
          </a:p>
          <a:p>
            <a:pPr marL="457200" indent="-457200">
              <a:buAutoNum type="arabicPeriod"/>
            </a:pPr>
            <a:r>
              <a:rPr lang="en-US" dirty="0" smtClean="0"/>
              <a:t>travel </a:t>
            </a:r>
            <a:r>
              <a:rPr lang="en-US" dirty="0"/>
              <a:t>outside the U.S. while your OPT is pending</a:t>
            </a:r>
            <a:r>
              <a:rPr lang="en-US" dirty="0" smtClean="0"/>
              <a:t>.</a:t>
            </a:r>
          </a:p>
          <a:p>
            <a:r>
              <a:rPr lang="en-US" dirty="0" smtClean="0"/>
              <a:t>Receiving the I-797C does not grant you work authorization. You must still wait to receive your EAD Card prior to any employment</a:t>
            </a:r>
          </a:p>
          <a:p>
            <a:pPr marL="0" indent="0">
              <a:buNone/>
            </a:pPr>
            <a:endParaRPr lang="en-US" dirty="0" smtClean="0"/>
          </a:p>
        </p:txBody>
      </p:sp>
    </p:spTree>
    <p:extLst>
      <p:ext uri="{BB962C8B-B14F-4D97-AF65-F5344CB8AC3E}">
        <p14:creationId xmlns:p14="http://schemas.microsoft.com/office/powerpoint/2010/main" val="1151286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52749" y="1173126"/>
            <a:ext cx="8587048" cy="5467534"/>
          </a:xfrm>
        </p:spPr>
      </p:pic>
    </p:spTree>
    <p:extLst>
      <p:ext uri="{BB962C8B-B14F-4D97-AF65-F5344CB8AC3E}">
        <p14:creationId xmlns:p14="http://schemas.microsoft.com/office/powerpoint/2010/main" val="22460532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0243" y="975381"/>
            <a:ext cx="10820400" cy="4024125"/>
          </a:xfrm>
        </p:spPr>
        <p:txBody>
          <a:bodyPr/>
          <a:lstStyle/>
          <a:p>
            <a:r>
              <a:rPr lang="en-US" u="sng" dirty="0"/>
              <a:t>Receipt Number </a:t>
            </a:r>
          </a:p>
          <a:p>
            <a:pPr marL="0" indent="0">
              <a:buNone/>
            </a:pPr>
            <a:r>
              <a:rPr lang="en-US" dirty="0" smtClean="0"/>
              <a:t>The </a:t>
            </a:r>
            <a:r>
              <a:rPr lang="en-US" dirty="0"/>
              <a:t>case number for the OPT application at USCIS. Check the status of the case on the USCIS web site at </a:t>
            </a:r>
            <a:r>
              <a:rPr lang="en-US" dirty="0">
                <a:hlinkClick r:id="rId2"/>
              </a:rPr>
              <a:t>https://</a:t>
            </a:r>
            <a:r>
              <a:rPr lang="en-US" dirty="0" smtClean="0">
                <a:hlinkClick r:id="rId2"/>
              </a:rPr>
              <a:t>egov.uscis.gov/casestatus/landing.do</a:t>
            </a:r>
            <a:endParaRPr lang="en-US" dirty="0" smtClean="0"/>
          </a:p>
          <a:p>
            <a:pPr marL="0" indent="0">
              <a:buNone/>
            </a:pPr>
            <a:endParaRPr lang="en-US" dirty="0" smtClean="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07559" y="2319251"/>
            <a:ext cx="6095238" cy="3841681"/>
          </a:xfrm>
          <a:prstGeom prst="rect">
            <a:avLst/>
          </a:prstGeom>
        </p:spPr>
      </p:pic>
    </p:spTree>
    <p:extLst>
      <p:ext uri="{BB962C8B-B14F-4D97-AF65-F5344CB8AC3E}">
        <p14:creationId xmlns:p14="http://schemas.microsoft.com/office/powerpoint/2010/main" val="5149260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Castellar" panose="020A0402060406010301" pitchFamily="18" charset="0"/>
              </a:rPr>
              <a:t>Employment authorization Document (</a:t>
            </a:r>
            <a:r>
              <a:rPr lang="en-US" dirty="0" err="1" smtClean="0">
                <a:latin typeface="Castellar" panose="020A0402060406010301" pitchFamily="18" charset="0"/>
              </a:rPr>
              <a:t>ead</a:t>
            </a:r>
            <a:r>
              <a:rPr lang="en-US" dirty="0" smtClean="0">
                <a:latin typeface="Castellar" panose="020A0402060406010301" pitchFamily="18" charset="0"/>
              </a:rPr>
              <a:t> card)</a:t>
            </a:r>
            <a:endParaRPr lang="en-US" dirty="0">
              <a:latin typeface="Castellar" panose="020A0402060406010301" pitchFamily="18" charset="0"/>
            </a:endParaRPr>
          </a:p>
        </p:txBody>
      </p:sp>
      <p:sp>
        <p:nvSpPr>
          <p:cNvPr id="3" name="Content Placeholder 2"/>
          <p:cNvSpPr>
            <a:spLocks noGrp="1"/>
          </p:cNvSpPr>
          <p:nvPr>
            <p:ph idx="1"/>
          </p:nvPr>
        </p:nvSpPr>
        <p:spPr>
          <a:xfrm>
            <a:off x="1022465" y="1945179"/>
            <a:ext cx="10159538" cy="2651760"/>
          </a:xfrm>
        </p:spPr>
        <p:txBody>
          <a:bodyPr/>
          <a:lstStyle/>
          <a:p>
            <a:r>
              <a:rPr lang="en-US" dirty="0" smtClean="0"/>
              <a:t>Review </a:t>
            </a:r>
            <a:r>
              <a:rPr lang="en-US" dirty="0"/>
              <a:t>your EAD card to make sure the information is accurate. If it is not, contact </a:t>
            </a:r>
            <a:r>
              <a:rPr lang="en-US" dirty="0" smtClean="0"/>
              <a:t>OISS</a:t>
            </a:r>
          </a:p>
          <a:p>
            <a:r>
              <a:rPr lang="en-US" dirty="0" smtClean="0"/>
              <a:t> </a:t>
            </a:r>
            <a:r>
              <a:rPr lang="en-US" dirty="0"/>
              <a:t>Present your EAD to employers as proof of your legal work authorization in the US. </a:t>
            </a:r>
            <a:endParaRPr lang="en-US" dirty="0" smtClean="0"/>
          </a:p>
          <a:p>
            <a:r>
              <a:rPr lang="en-US" dirty="0" smtClean="0"/>
              <a:t> </a:t>
            </a:r>
            <a:r>
              <a:rPr lang="en-US" dirty="0"/>
              <a:t>The EAD is a required document for entry to the U.S. during </a:t>
            </a:r>
            <a:r>
              <a:rPr lang="en-US" dirty="0" smtClean="0"/>
              <a:t>OPT</a:t>
            </a:r>
          </a:p>
          <a:p>
            <a:pPr marL="0" indent="0">
              <a:buNone/>
            </a:pP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83452" y="3820098"/>
            <a:ext cx="5437563" cy="2763582"/>
          </a:xfrm>
          <a:prstGeom prst="rect">
            <a:avLst/>
          </a:prstGeom>
        </p:spPr>
      </p:pic>
    </p:spTree>
    <p:extLst>
      <p:ext uri="{BB962C8B-B14F-4D97-AF65-F5344CB8AC3E}">
        <p14:creationId xmlns:p14="http://schemas.microsoft.com/office/powerpoint/2010/main" val="26974170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stellar" panose="020A0402060406010301" pitchFamily="18" charset="0"/>
              </a:rPr>
              <a:t>Employment requirements</a:t>
            </a:r>
            <a:endParaRPr lang="en-US" dirty="0">
              <a:latin typeface="Castellar" panose="020A0402060406010301" pitchFamily="18" charset="0"/>
            </a:endParaRPr>
          </a:p>
        </p:txBody>
      </p:sp>
      <p:sp>
        <p:nvSpPr>
          <p:cNvPr id="3" name="Content Placeholder 2"/>
          <p:cNvSpPr>
            <a:spLocks noGrp="1"/>
          </p:cNvSpPr>
          <p:nvPr>
            <p:ph idx="1"/>
          </p:nvPr>
        </p:nvSpPr>
        <p:spPr/>
        <p:txBody>
          <a:bodyPr>
            <a:normAutofit lnSpcReduction="10000"/>
          </a:bodyPr>
          <a:lstStyle/>
          <a:p>
            <a:r>
              <a:rPr lang="en-US" dirty="0"/>
              <a:t>You must work a minimum of 20 hours per week in a position related to your field of </a:t>
            </a:r>
            <a:r>
              <a:rPr lang="en-US" dirty="0" smtClean="0"/>
              <a:t>study</a:t>
            </a:r>
            <a:r>
              <a:rPr lang="en-US" dirty="0"/>
              <a:t> </a:t>
            </a:r>
            <a:endParaRPr lang="en-US" dirty="0" smtClean="0"/>
          </a:p>
          <a:p>
            <a:r>
              <a:rPr lang="en-US" dirty="0" smtClean="0"/>
              <a:t>You </a:t>
            </a:r>
            <a:r>
              <a:rPr lang="en-US" dirty="0"/>
              <a:t>cannot exceed more than 90 days of unemployment while on OPT. </a:t>
            </a:r>
            <a:r>
              <a:rPr lang="en-US" dirty="0" smtClean="0"/>
              <a:t>It </a:t>
            </a:r>
            <a:r>
              <a:rPr lang="en-US" dirty="0"/>
              <a:t>is your responsibility to keep records of your employment and any periods of unemployment. </a:t>
            </a:r>
            <a:endParaRPr lang="en-US" dirty="0" smtClean="0"/>
          </a:p>
          <a:p>
            <a:r>
              <a:rPr lang="en-US" dirty="0"/>
              <a:t>If you accumulate 90 days or more of unemployment, you are in violation of your F-1 status. You are expected to leave the U.S., transfer to another school, or change your visa status before the 90th </a:t>
            </a:r>
            <a:r>
              <a:rPr lang="en-US" dirty="0" smtClean="0"/>
              <a:t>day</a:t>
            </a:r>
          </a:p>
          <a:p>
            <a:r>
              <a:rPr lang="en-US" dirty="0" smtClean="0"/>
              <a:t> </a:t>
            </a:r>
            <a:r>
              <a:rPr lang="en-US" dirty="0"/>
              <a:t>Cannabis Industry - be aware that use and sale of cannabis is illegal at the federal level, although it may be legal in some U.S. states. To avoid possible deportation or inadmissibility form the U.S., students should avoid positions related to federally illegal substances. </a:t>
            </a:r>
          </a:p>
        </p:txBody>
      </p:sp>
    </p:spTree>
    <p:extLst>
      <p:ext uri="{BB962C8B-B14F-4D97-AF65-F5344CB8AC3E}">
        <p14:creationId xmlns:p14="http://schemas.microsoft.com/office/powerpoint/2010/main" val="42687595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latin typeface="Castellar" panose="020A0402060406010301" pitchFamily="18" charset="0"/>
              </a:rPr>
              <a:t>Sevp</a:t>
            </a:r>
            <a:r>
              <a:rPr lang="en-US" dirty="0" smtClean="0">
                <a:latin typeface="Castellar" panose="020A0402060406010301" pitchFamily="18" charset="0"/>
              </a:rPr>
              <a:t> portal account</a:t>
            </a:r>
            <a:endParaRPr lang="en-US" dirty="0">
              <a:latin typeface="Castellar" panose="020A0402060406010301" pitchFamily="18" charset="0"/>
            </a:endParaRPr>
          </a:p>
        </p:txBody>
      </p:sp>
      <p:sp>
        <p:nvSpPr>
          <p:cNvPr id="3" name="Content Placeholder 2"/>
          <p:cNvSpPr>
            <a:spLocks noGrp="1"/>
          </p:cNvSpPr>
          <p:nvPr>
            <p:ph idx="1"/>
          </p:nvPr>
        </p:nvSpPr>
        <p:spPr/>
        <p:txBody>
          <a:bodyPr>
            <a:normAutofit fontScale="92500" lnSpcReduction="20000"/>
          </a:bodyPr>
          <a:lstStyle/>
          <a:p>
            <a:pPr fontAlgn="base"/>
            <a:r>
              <a:rPr lang="en-US" dirty="0"/>
              <a:t>There are four basic steps for creating an account in the SEVP Portal:</a:t>
            </a:r>
          </a:p>
          <a:p>
            <a:pPr marL="0" indent="0" fontAlgn="base">
              <a:buNone/>
            </a:pPr>
            <a:r>
              <a:rPr lang="en-US" dirty="0" smtClean="0"/>
              <a:t>1. SEVIS </a:t>
            </a:r>
            <a:r>
              <a:rPr lang="en-US" dirty="0"/>
              <a:t>notifies the SEVP Portal of U.S. Citizenship and Immigration Services’ (USCIS) approval of the student’s OPT or practical training and the OPT authorization is active; the portal emails the student instructions for creating a portal account.</a:t>
            </a:r>
          </a:p>
          <a:p>
            <a:pPr marL="0" indent="0" fontAlgn="base">
              <a:buNone/>
            </a:pPr>
            <a:r>
              <a:rPr lang="en-US" dirty="0" smtClean="0"/>
              <a:t>2. Student </a:t>
            </a:r>
            <a:r>
              <a:rPr lang="en-US" dirty="0"/>
              <a:t>receives the email which contains a link they must use to create the account. This link is unique to the student and cannot be shared or reused.</a:t>
            </a:r>
          </a:p>
          <a:p>
            <a:pPr marL="0" indent="0" fontAlgn="base">
              <a:buNone/>
            </a:pPr>
            <a:r>
              <a:rPr lang="en-US" dirty="0" smtClean="0"/>
              <a:t>3. Student </a:t>
            </a:r>
            <a:r>
              <a:rPr lang="en-US" dirty="0"/>
              <a:t>clicks the link in the email, enters their </a:t>
            </a:r>
            <a:r>
              <a:rPr lang="en-US" dirty="0">
                <a:hlinkClick r:id="rId2" tooltip="An internet-based application that facilitates timely electronic reporting and monitoring of international students and exchange visitors, as well as their dependents, in the United States. This application enables schools and program sponsors to transmit electronic information to the U.S. Department of Homeland Security and the U.S. Department of State throughout a student's or exchange visitor's program in the United States."/>
              </a:rPr>
              <a:t>SEVIS</a:t>
            </a:r>
            <a:r>
              <a:rPr lang="en-US" dirty="0"/>
              <a:t> ID and creates a password.</a:t>
            </a:r>
          </a:p>
          <a:p>
            <a:pPr marL="0" indent="0" fontAlgn="base">
              <a:buNone/>
            </a:pPr>
            <a:r>
              <a:rPr lang="en-US" dirty="0" smtClean="0"/>
              <a:t>4. The </a:t>
            </a:r>
            <a:r>
              <a:rPr lang="en-US" dirty="0"/>
              <a:t>SEVP Portal creates the student’s user profile</a:t>
            </a:r>
            <a:r>
              <a:rPr lang="en-US" dirty="0" smtClean="0"/>
              <a:t>.</a:t>
            </a:r>
          </a:p>
          <a:p>
            <a:pPr marL="0" indent="0" fontAlgn="base">
              <a:buNone/>
            </a:pPr>
            <a:endParaRPr lang="en-US" dirty="0"/>
          </a:p>
          <a:p>
            <a:pPr marL="0" indent="0" algn="ctr" fontAlgn="base">
              <a:buNone/>
            </a:pPr>
            <a:r>
              <a:rPr lang="en-US" dirty="0" smtClean="0"/>
              <a:t>*please update your email address with OISS during OPT appointment*</a:t>
            </a:r>
            <a:endParaRPr lang="en-US" dirty="0"/>
          </a:p>
          <a:p>
            <a:pPr marL="0" indent="0">
              <a:buNone/>
            </a:pPr>
            <a:r>
              <a:rPr lang="en-US" dirty="0" smtClean="0"/>
              <a:t> </a:t>
            </a:r>
          </a:p>
          <a:p>
            <a:pPr marL="0" indent="0">
              <a:buNone/>
            </a:pPr>
            <a:r>
              <a:rPr lang="en-US" dirty="0">
                <a:hlinkClick r:id="rId3"/>
              </a:rPr>
              <a:t>https://studyinthestates.dhs.gov/create-an-sevp-portal-account</a:t>
            </a:r>
            <a:endParaRPr lang="en-US" dirty="0"/>
          </a:p>
        </p:txBody>
      </p:sp>
    </p:spTree>
    <p:extLst>
      <p:ext uri="{BB962C8B-B14F-4D97-AF65-F5344CB8AC3E}">
        <p14:creationId xmlns:p14="http://schemas.microsoft.com/office/powerpoint/2010/main" val="6377630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stellar" panose="020A0402060406010301" pitchFamily="18" charset="0"/>
              </a:rPr>
              <a:t>Types of employment</a:t>
            </a:r>
            <a:endParaRPr lang="en-US" dirty="0">
              <a:latin typeface="Castellar" panose="020A0402060406010301" pitchFamily="18" charset="0"/>
            </a:endParaRPr>
          </a:p>
        </p:txBody>
      </p:sp>
      <p:sp>
        <p:nvSpPr>
          <p:cNvPr id="3" name="Content Placeholder 2"/>
          <p:cNvSpPr>
            <a:spLocks noGrp="1"/>
          </p:cNvSpPr>
          <p:nvPr>
            <p:ph idx="1"/>
          </p:nvPr>
        </p:nvSpPr>
        <p:spPr/>
        <p:txBody>
          <a:bodyPr/>
          <a:lstStyle/>
          <a:p>
            <a:r>
              <a:rPr lang="en-US" dirty="0"/>
              <a:t>Paid employment </a:t>
            </a:r>
            <a:endParaRPr lang="en-US" dirty="0" smtClean="0"/>
          </a:p>
          <a:p>
            <a:r>
              <a:rPr lang="en-US" dirty="0" smtClean="0"/>
              <a:t> </a:t>
            </a:r>
            <a:r>
              <a:rPr lang="en-US" dirty="0"/>
              <a:t>Multiple employers </a:t>
            </a:r>
            <a:endParaRPr lang="en-US" dirty="0" smtClean="0"/>
          </a:p>
          <a:p>
            <a:r>
              <a:rPr lang="en-US" dirty="0" smtClean="0"/>
              <a:t> </a:t>
            </a:r>
            <a:r>
              <a:rPr lang="en-US" dirty="0"/>
              <a:t>Work for hire (commonly referred to as 1099 employment) </a:t>
            </a:r>
            <a:endParaRPr lang="en-US" dirty="0" smtClean="0"/>
          </a:p>
          <a:p>
            <a:r>
              <a:rPr lang="en-US" dirty="0" smtClean="0"/>
              <a:t> </a:t>
            </a:r>
            <a:r>
              <a:rPr lang="en-US" dirty="0"/>
              <a:t>Self-employed business owner </a:t>
            </a:r>
            <a:endParaRPr lang="en-US" dirty="0" smtClean="0"/>
          </a:p>
          <a:p>
            <a:r>
              <a:rPr lang="en-US" dirty="0" smtClean="0"/>
              <a:t> </a:t>
            </a:r>
            <a:r>
              <a:rPr lang="en-US" dirty="0"/>
              <a:t>Employment through an agency </a:t>
            </a:r>
            <a:endParaRPr lang="en-US" dirty="0" smtClean="0"/>
          </a:p>
          <a:p>
            <a:r>
              <a:rPr lang="en-US" dirty="0" smtClean="0"/>
              <a:t> </a:t>
            </a:r>
            <a:r>
              <a:rPr lang="en-US" dirty="0"/>
              <a:t>Unpaid / Volunteer employment</a:t>
            </a:r>
          </a:p>
        </p:txBody>
      </p:sp>
    </p:spTree>
    <p:extLst>
      <p:ext uri="{BB962C8B-B14F-4D97-AF65-F5344CB8AC3E}">
        <p14:creationId xmlns:p14="http://schemas.microsoft.com/office/powerpoint/2010/main" val="14803007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stellar" panose="020A0402060406010301" pitchFamily="18" charset="0"/>
              </a:rPr>
              <a:t>Completing opt &amp; grace period</a:t>
            </a:r>
            <a:endParaRPr lang="en-US" dirty="0">
              <a:latin typeface="Castellar" panose="020A0402060406010301" pitchFamily="18" charset="0"/>
            </a:endParaRPr>
          </a:p>
        </p:txBody>
      </p:sp>
      <p:sp>
        <p:nvSpPr>
          <p:cNvPr id="3" name="Content Placeholder 2"/>
          <p:cNvSpPr>
            <a:spLocks noGrp="1"/>
          </p:cNvSpPr>
          <p:nvPr>
            <p:ph idx="1"/>
          </p:nvPr>
        </p:nvSpPr>
        <p:spPr/>
        <p:txBody>
          <a:bodyPr>
            <a:noAutofit/>
          </a:bodyPr>
          <a:lstStyle/>
          <a:p>
            <a:r>
              <a:rPr lang="en-US" sz="1400" dirty="0"/>
              <a:t>You </a:t>
            </a:r>
            <a:r>
              <a:rPr lang="en-US" sz="1200" dirty="0"/>
              <a:t>have</a:t>
            </a:r>
            <a:r>
              <a:rPr lang="en-US" sz="1400" dirty="0"/>
              <a:t> a 60 day grace period following the end of the OPT EAD. </a:t>
            </a:r>
            <a:endParaRPr lang="en-US" sz="1400" dirty="0" smtClean="0"/>
          </a:p>
          <a:p>
            <a:r>
              <a:rPr lang="en-US" sz="1400" dirty="0" smtClean="0"/>
              <a:t>• </a:t>
            </a:r>
            <a:r>
              <a:rPr lang="en-US" sz="1400" dirty="0"/>
              <a:t>Failure to exit, continue your F-1 status, or timely file an Extension or USCIS Change of Status will result in accrual of days of unlawful presence</a:t>
            </a:r>
            <a:r>
              <a:rPr lang="en-US" sz="1400" dirty="0" smtClean="0"/>
              <a:t>.</a:t>
            </a:r>
          </a:p>
          <a:p>
            <a:r>
              <a:rPr lang="en-US" sz="1400" dirty="0" smtClean="0"/>
              <a:t> </a:t>
            </a:r>
            <a:r>
              <a:rPr lang="en-US" sz="1400" dirty="0"/>
              <a:t>• If you intend to apply for an OPT STEM Extension, you must do so before the expiration of your 12 month </a:t>
            </a:r>
            <a:r>
              <a:rPr lang="en-US" sz="1400" dirty="0" smtClean="0"/>
              <a:t>OPT (can apply 90 days prior to OPT ending)</a:t>
            </a:r>
          </a:p>
          <a:p>
            <a:r>
              <a:rPr lang="en-US" sz="1400" dirty="0" smtClean="0"/>
              <a:t>• </a:t>
            </a:r>
            <a:r>
              <a:rPr lang="en-US" sz="1400" dirty="0"/>
              <a:t>The only additional extension of OPT available is the OPT Cap Gap Extension, for students who have an accepted cap-subject H1-B application. </a:t>
            </a:r>
            <a:endParaRPr lang="en-US" sz="1400" dirty="0" smtClean="0"/>
          </a:p>
          <a:p>
            <a:r>
              <a:rPr lang="en-US" sz="1400" dirty="0" smtClean="0"/>
              <a:t>• </a:t>
            </a:r>
            <a:r>
              <a:rPr lang="en-US" sz="1400" dirty="0"/>
              <a:t>If you receive an Extension of your OPT, the grace period will begin after the end of the Extension period</a:t>
            </a:r>
            <a:r>
              <a:rPr lang="en-US" sz="1400" dirty="0" smtClean="0"/>
              <a:t>.</a:t>
            </a:r>
          </a:p>
          <a:p>
            <a:pPr marL="0" indent="0">
              <a:buNone/>
            </a:pPr>
            <a:endParaRPr lang="en-US" sz="1400" dirty="0" smtClean="0"/>
          </a:p>
          <a:p>
            <a:pPr marL="0" indent="0">
              <a:buNone/>
            </a:pPr>
            <a:r>
              <a:rPr lang="en-US" sz="1400" dirty="0" smtClean="0"/>
              <a:t>If </a:t>
            </a:r>
            <a:r>
              <a:rPr lang="en-US" sz="1400" dirty="0"/>
              <a:t>you do not extend your OPT, and your EAD expires, you have the following options before the end of the 60 days grace period: </a:t>
            </a:r>
            <a:endParaRPr lang="en-US" sz="1400" dirty="0" smtClean="0"/>
          </a:p>
          <a:p>
            <a:r>
              <a:rPr lang="en-US" sz="1400" dirty="0" smtClean="0"/>
              <a:t>1</a:t>
            </a:r>
            <a:r>
              <a:rPr lang="en-US" sz="1400" dirty="0"/>
              <a:t>. Exit the US within 60 days </a:t>
            </a:r>
            <a:endParaRPr lang="en-US" sz="1400" dirty="0" smtClean="0"/>
          </a:p>
          <a:p>
            <a:r>
              <a:rPr lang="en-US" sz="1400" dirty="0" smtClean="0"/>
              <a:t>2</a:t>
            </a:r>
            <a:r>
              <a:rPr lang="en-US" sz="1400" dirty="0"/>
              <a:t>. Continue your F-1 Status &amp; Studies: Transfer your I-20 to continue studies at another school OR request a Change of Educational Level to begin new studies at </a:t>
            </a:r>
            <a:r>
              <a:rPr lang="en-US" sz="1400" dirty="0" smtClean="0"/>
              <a:t>UOR</a:t>
            </a:r>
          </a:p>
          <a:p>
            <a:r>
              <a:rPr lang="en-US" sz="1400" dirty="0" smtClean="0"/>
              <a:t>3</a:t>
            </a:r>
            <a:r>
              <a:rPr lang="en-US" sz="1400" dirty="0"/>
              <a:t>. Work with immigration legal counsel regarding a Change of Status application to a new visa category. You will need to check with your legal counsel regarding your allowed period of stay or required exit date if you have a pending change of status when your grace period ends. </a:t>
            </a:r>
          </a:p>
        </p:txBody>
      </p:sp>
    </p:spTree>
    <p:extLst>
      <p:ext uri="{BB962C8B-B14F-4D97-AF65-F5344CB8AC3E}">
        <p14:creationId xmlns:p14="http://schemas.microsoft.com/office/powerpoint/2010/main" val="6458448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stellar" panose="020A0402060406010301" pitchFamily="18" charset="0"/>
              </a:rPr>
              <a:t>Transfer</a:t>
            </a:r>
            <a:endParaRPr lang="en-US" dirty="0">
              <a:latin typeface="Castellar" panose="020A0402060406010301" pitchFamily="18" charset="0"/>
            </a:endParaRPr>
          </a:p>
        </p:txBody>
      </p:sp>
      <p:sp>
        <p:nvSpPr>
          <p:cNvPr id="3" name="Content Placeholder 2"/>
          <p:cNvSpPr>
            <a:spLocks noGrp="1"/>
          </p:cNvSpPr>
          <p:nvPr>
            <p:ph idx="1"/>
          </p:nvPr>
        </p:nvSpPr>
        <p:spPr/>
        <p:txBody>
          <a:bodyPr/>
          <a:lstStyle/>
          <a:p>
            <a:r>
              <a:rPr lang="en-US" dirty="0" smtClean="0"/>
              <a:t>Must see acceptance letter from new Institution (or UOR program) prior to release of SEVIS record</a:t>
            </a:r>
          </a:p>
          <a:p>
            <a:r>
              <a:rPr lang="en-US" dirty="0" smtClean="0"/>
              <a:t>Submit transfer-in form to OISS to complete prior to release of record (if applicable)</a:t>
            </a:r>
          </a:p>
          <a:p>
            <a:r>
              <a:rPr lang="en-US" dirty="0" smtClean="0"/>
              <a:t>Transfer must be within 60 day grace period after program ending to maintain an Active status in SEVIS</a:t>
            </a:r>
          </a:p>
          <a:p>
            <a:r>
              <a:rPr lang="en-US" dirty="0" smtClean="0"/>
              <a:t>If you transfer during your OPT, the transfer will automatically void your OPT authorization</a:t>
            </a:r>
          </a:p>
          <a:p>
            <a:r>
              <a:rPr lang="en-US" dirty="0" smtClean="0"/>
              <a:t>You will have 5 months or at next available term start to begin your new program (whichever is sooner)</a:t>
            </a:r>
          </a:p>
          <a:p>
            <a:endParaRPr lang="en-US" dirty="0"/>
          </a:p>
        </p:txBody>
      </p:sp>
    </p:spTree>
    <p:extLst>
      <p:ext uri="{BB962C8B-B14F-4D97-AF65-F5344CB8AC3E}">
        <p14:creationId xmlns:p14="http://schemas.microsoft.com/office/powerpoint/2010/main" val="13399404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Castellar" panose="020A0402060406010301" pitchFamily="18" charset="0"/>
              </a:rPr>
              <a:t> this tutorial is for instructional purposes only</a:t>
            </a:r>
            <a:endParaRPr lang="en-US" dirty="0">
              <a:latin typeface="Castellar" panose="020A0402060406010301" pitchFamily="18" charset="0"/>
            </a:endParaRPr>
          </a:p>
        </p:txBody>
      </p:sp>
      <p:sp>
        <p:nvSpPr>
          <p:cNvPr id="3" name="Content Placeholder 2"/>
          <p:cNvSpPr>
            <a:spLocks noGrp="1"/>
          </p:cNvSpPr>
          <p:nvPr>
            <p:ph idx="1"/>
          </p:nvPr>
        </p:nvSpPr>
        <p:spPr/>
        <p:txBody>
          <a:bodyPr/>
          <a:lstStyle/>
          <a:p>
            <a:endParaRPr lang="en-US" dirty="0" smtClean="0"/>
          </a:p>
          <a:p>
            <a:r>
              <a:rPr lang="en-US" dirty="0" smtClean="0"/>
              <a:t>An OPT application to USCIS is </a:t>
            </a:r>
            <a:r>
              <a:rPr lang="en-US" i="1" u="sng" dirty="0" smtClean="0"/>
              <a:t>your own personal application</a:t>
            </a:r>
            <a:r>
              <a:rPr lang="en-US" dirty="0" smtClean="0"/>
              <a:t>. You alone are responsible for timely filing with full documentation, understanding of F-1 rules regarding OPT and properly maintaining F-1 status.</a:t>
            </a:r>
          </a:p>
          <a:p>
            <a:endParaRPr lang="en-US" dirty="0" smtClean="0"/>
          </a:p>
          <a:p>
            <a:r>
              <a:rPr lang="en-US" dirty="0" smtClean="0"/>
              <a:t>Please review entire tutorial and contact OISS for any questions</a:t>
            </a:r>
          </a:p>
          <a:p>
            <a:pPr marL="0" indent="0">
              <a:buNone/>
            </a:pPr>
            <a:endParaRPr lang="en-US" dirty="0" smtClean="0"/>
          </a:p>
          <a:p>
            <a:r>
              <a:rPr lang="en-US" dirty="0" smtClean="0"/>
              <a:t>Consult Immigration Attorney if necessary</a:t>
            </a:r>
            <a:endParaRPr lang="en-US" dirty="0"/>
          </a:p>
        </p:txBody>
      </p:sp>
    </p:spTree>
    <p:extLst>
      <p:ext uri="{BB962C8B-B14F-4D97-AF65-F5344CB8AC3E}">
        <p14:creationId xmlns:p14="http://schemas.microsoft.com/office/powerpoint/2010/main" val="9807795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stellar" panose="020A0402060406010301" pitchFamily="18" charset="0"/>
              </a:rPr>
              <a:t>Returning home</a:t>
            </a:r>
            <a:endParaRPr lang="en-US" dirty="0">
              <a:latin typeface="Castellar" panose="020A0402060406010301" pitchFamily="18" charset="0"/>
            </a:endParaRPr>
          </a:p>
        </p:txBody>
      </p:sp>
      <p:sp>
        <p:nvSpPr>
          <p:cNvPr id="3" name="Content Placeholder 2"/>
          <p:cNvSpPr>
            <a:spLocks noGrp="1"/>
          </p:cNvSpPr>
          <p:nvPr>
            <p:ph idx="1"/>
          </p:nvPr>
        </p:nvSpPr>
        <p:spPr/>
        <p:txBody>
          <a:bodyPr/>
          <a:lstStyle/>
          <a:p>
            <a:r>
              <a:rPr lang="en-US" dirty="0" smtClean="0"/>
              <a:t>Must exit US before or on the last day of 60 day grace period</a:t>
            </a:r>
          </a:p>
          <a:p>
            <a:r>
              <a:rPr lang="en-US" dirty="0" smtClean="0"/>
              <a:t>If you leave the US prior to end of 60 day grace period (Mexico/Canada count), you have forfeited your status and would need to return to the US under a new visa status</a:t>
            </a:r>
          </a:p>
          <a:p>
            <a:endParaRPr lang="en-US" dirty="0"/>
          </a:p>
          <a:p>
            <a:pPr marL="0" indent="0">
              <a:buNone/>
            </a:pPr>
            <a:endParaRPr lang="en-US" dirty="0"/>
          </a:p>
        </p:txBody>
      </p:sp>
      <p:pic>
        <p:nvPicPr>
          <p:cNvPr id="4" name="Picture 3" descr="Airplane Landing Free Stock Photo - Public Domain Picture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5600" y="3682538"/>
            <a:ext cx="6010102" cy="2987191"/>
          </a:xfrm>
          <a:prstGeom prst="rect">
            <a:avLst/>
          </a:prstGeom>
        </p:spPr>
      </p:pic>
    </p:spTree>
    <p:extLst>
      <p:ext uri="{BB962C8B-B14F-4D97-AF65-F5344CB8AC3E}">
        <p14:creationId xmlns:p14="http://schemas.microsoft.com/office/powerpoint/2010/main" val="125919493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stellar" panose="020A0402060406010301" pitchFamily="18" charset="0"/>
              </a:rPr>
              <a:t>Additional information</a:t>
            </a:r>
            <a:endParaRPr lang="en-US" dirty="0">
              <a:latin typeface="Castellar" panose="020A0402060406010301" pitchFamily="18" charset="0"/>
            </a:endParaRPr>
          </a:p>
        </p:txBody>
      </p:sp>
      <p:sp>
        <p:nvSpPr>
          <p:cNvPr id="3" name="Content Placeholder 2"/>
          <p:cNvSpPr>
            <a:spLocks noGrp="1"/>
          </p:cNvSpPr>
          <p:nvPr>
            <p:ph idx="1"/>
          </p:nvPr>
        </p:nvSpPr>
        <p:spPr/>
        <p:txBody>
          <a:bodyPr>
            <a:normAutofit fontScale="85000" lnSpcReduction="20000"/>
          </a:bodyPr>
          <a:lstStyle/>
          <a:p>
            <a:r>
              <a:rPr lang="en-US" dirty="0" smtClean="0"/>
              <a:t>For individual OPT counseling, please set an appointment with OISS </a:t>
            </a:r>
          </a:p>
          <a:p>
            <a:pPr marL="0" indent="0" algn="ctr">
              <a:buNone/>
            </a:pPr>
            <a:r>
              <a:rPr lang="en-US" dirty="0" smtClean="0"/>
              <a:t> Rebecca Freeland</a:t>
            </a:r>
          </a:p>
          <a:p>
            <a:pPr marL="0" indent="0" algn="ctr">
              <a:buNone/>
            </a:pPr>
            <a:r>
              <a:rPr lang="en-US" dirty="0" smtClean="0"/>
              <a:t>909-748-8716</a:t>
            </a:r>
          </a:p>
          <a:p>
            <a:pPr marL="0" indent="0" algn="ctr">
              <a:buNone/>
            </a:pPr>
            <a:r>
              <a:rPr lang="en-US" dirty="0" smtClean="0">
                <a:hlinkClick r:id="rId2"/>
              </a:rPr>
              <a:t>Rebecca_freeland@Redlands.edu</a:t>
            </a:r>
            <a:endParaRPr lang="en-US" dirty="0" smtClean="0"/>
          </a:p>
          <a:p>
            <a:pPr marL="0" indent="0" algn="ctr">
              <a:buNone/>
            </a:pPr>
            <a:endParaRPr lang="en-US" dirty="0" smtClean="0"/>
          </a:p>
          <a:p>
            <a:pPr marL="0" indent="0" algn="ctr">
              <a:buNone/>
            </a:pPr>
            <a:r>
              <a:rPr lang="en-US" dirty="0" smtClean="0"/>
              <a:t>Steve Wuhs</a:t>
            </a:r>
          </a:p>
          <a:p>
            <a:pPr marL="0" indent="0" algn="ctr">
              <a:buNone/>
            </a:pPr>
            <a:r>
              <a:rPr lang="en-US" dirty="0" smtClean="0">
                <a:hlinkClick r:id="rId3"/>
              </a:rPr>
              <a:t>Steve_wuhs@Redlands.edu</a:t>
            </a:r>
            <a:endParaRPr lang="en-US" dirty="0" smtClean="0"/>
          </a:p>
          <a:p>
            <a:pPr marL="0" indent="0" algn="ctr">
              <a:buNone/>
            </a:pPr>
            <a:endParaRPr lang="en-US" dirty="0"/>
          </a:p>
          <a:p>
            <a:pPr marL="0" indent="0" algn="ctr">
              <a:buNone/>
            </a:pPr>
            <a:r>
              <a:rPr lang="en-US" dirty="0" err="1" smtClean="0"/>
              <a:t>Armacost</a:t>
            </a:r>
            <a:r>
              <a:rPr lang="en-US" dirty="0" smtClean="0"/>
              <a:t> Library, Room 100</a:t>
            </a:r>
          </a:p>
          <a:p>
            <a:pPr marL="0" indent="0">
              <a:buNone/>
            </a:pPr>
            <a:endParaRPr lang="en-US" dirty="0"/>
          </a:p>
          <a:p>
            <a:r>
              <a:rPr lang="en-US" dirty="0" smtClean="0"/>
              <a:t>For additional OPT information visit </a:t>
            </a:r>
            <a:r>
              <a:rPr lang="en-US" dirty="0" smtClean="0">
                <a:hlinkClick r:id="rId4"/>
              </a:rPr>
              <a:t>www.uscis.gov/opt</a:t>
            </a:r>
            <a:endParaRPr lang="en-US" dirty="0" smtClean="0"/>
          </a:p>
          <a:p>
            <a:r>
              <a:rPr lang="en-US" dirty="0">
                <a:hlinkClick r:id="rId5"/>
              </a:rPr>
              <a:t>https://studyinthestates.dhs.gov/</a:t>
            </a:r>
            <a:endParaRPr lang="en-US" dirty="0"/>
          </a:p>
        </p:txBody>
      </p:sp>
    </p:spTree>
    <p:extLst>
      <p:ext uri="{BB962C8B-B14F-4D97-AF65-F5344CB8AC3E}">
        <p14:creationId xmlns:p14="http://schemas.microsoft.com/office/powerpoint/2010/main" val="40599205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stellar" panose="020A0402060406010301" pitchFamily="18" charset="0"/>
              </a:rPr>
              <a:t>outline</a:t>
            </a:r>
            <a:endParaRPr lang="en-US" dirty="0">
              <a:latin typeface="Castellar" panose="020A0402060406010301" pitchFamily="18" charset="0"/>
            </a:endParaRPr>
          </a:p>
        </p:txBody>
      </p:sp>
      <p:sp>
        <p:nvSpPr>
          <p:cNvPr id="3" name="Content Placeholder 2"/>
          <p:cNvSpPr>
            <a:spLocks noGrp="1"/>
          </p:cNvSpPr>
          <p:nvPr>
            <p:ph idx="1"/>
          </p:nvPr>
        </p:nvSpPr>
        <p:spPr/>
        <p:txBody>
          <a:bodyPr/>
          <a:lstStyle/>
          <a:p>
            <a:r>
              <a:rPr lang="en-US" dirty="0" smtClean="0"/>
              <a:t>What is OPT?</a:t>
            </a:r>
          </a:p>
          <a:p>
            <a:r>
              <a:rPr lang="en-US" dirty="0" smtClean="0"/>
              <a:t>OPT Eligibility and application process overview</a:t>
            </a:r>
          </a:p>
          <a:p>
            <a:r>
              <a:rPr lang="en-US" dirty="0" smtClean="0"/>
              <a:t>Check your I20 for Accuracy</a:t>
            </a:r>
          </a:p>
          <a:p>
            <a:r>
              <a:rPr lang="en-US" dirty="0" smtClean="0"/>
              <a:t>Top OPT Denial Reasons</a:t>
            </a:r>
          </a:p>
          <a:p>
            <a:r>
              <a:rPr lang="en-US" dirty="0" smtClean="0"/>
              <a:t>Receiving your I-797C receipt notice</a:t>
            </a:r>
          </a:p>
          <a:p>
            <a:r>
              <a:rPr lang="en-US" dirty="0" smtClean="0"/>
              <a:t>Employment Requirements</a:t>
            </a:r>
          </a:p>
          <a:p>
            <a:r>
              <a:rPr lang="en-US" dirty="0" smtClean="0"/>
              <a:t>Completing OPT &amp; Grace Period</a:t>
            </a:r>
          </a:p>
          <a:p>
            <a:r>
              <a:rPr lang="en-US" dirty="0" smtClean="0"/>
              <a:t>TRANSFER</a:t>
            </a:r>
          </a:p>
          <a:p>
            <a:r>
              <a:rPr lang="en-US" dirty="0" smtClean="0"/>
              <a:t>RETURNING HOME</a:t>
            </a:r>
          </a:p>
          <a:p>
            <a:endParaRPr lang="en-US" dirty="0" smtClean="0"/>
          </a:p>
        </p:txBody>
      </p:sp>
    </p:spTree>
    <p:extLst>
      <p:ext uri="{BB962C8B-B14F-4D97-AF65-F5344CB8AC3E}">
        <p14:creationId xmlns:p14="http://schemas.microsoft.com/office/powerpoint/2010/main" val="39899330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stellar" panose="020A0402060406010301" pitchFamily="18" charset="0"/>
              </a:rPr>
              <a:t>What is OPT?</a:t>
            </a:r>
            <a:endParaRPr lang="en-US" dirty="0">
              <a:latin typeface="Castellar" panose="020A0402060406010301" pitchFamily="18" charset="0"/>
            </a:endParaRPr>
          </a:p>
        </p:txBody>
      </p:sp>
      <p:sp>
        <p:nvSpPr>
          <p:cNvPr id="3" name="Content Placeholder 2"/>
          <p:cNvSpPr>
            <a:spLocks noGrp="1"/>
          </p:cNvSpPr>
          <p:nvPr>
            <p:ph idx="1"/>
          </p:nvPr>
        </p:nvSpPr>
        <p:spPr/>
        <p:txBody>
          <a:bodyPr/>
          <a:lstStyle/>
          <a:p>
            <a:endParaRPr lang="en-US" dirty="0" smtClean="0"/>
          </a:p>
          <a:p>
            <a:pPr marL="0" indent="0">
              <a:buNone/>
            </a:pPr>
            <a:r>
              <a:rPr lang="en-US" dirty="0" smtClean="0"/>
              <a:t>Optional practical training is an F-1 student employment benefit that allows for off campus work authorization in a </a:t>
            </a:r>
            <a:r>
              <a:rPr lang="en-US" i="1" u="sng" dirty="0" smtClean="0"/>
              <a:t>student’s major field of study.</a:t>
            </a:r>
          </a:p>
          <a:p>
            <a:endParaRPr lang="en-US" i="1" u="sng" dirty="0"/>
          </a:p>
          <a:p>
            <a:r>
              <a:rPr lang="en-US" dirty="0" smtClean="0"/>
              <a:t>Initial OPT is for 12 full months</a:t>
            </a:r>
          </a:p>
          <a:p>
            <a:r>
              <a:rPr lang="en-US" dirty="0" smtClean="0"/>
              <a:t>STEM (science, technology, engineering and mathematics) OPT is for an additional 24 months of work authorization</a:t>
            </a:r>
            <a:endParaRPr lang="en-US" dirty="0"/>
          </a:p>
        </p:txBody>
      </p:sp>
    </p:spTree>
    <p:extLst>
      <p:ext uri="{BB962C8B-B14F-4D97-AF65-F5344CB8AC3E}">
        <p14:creationId xmlns:p14="http://schemas.microsoft.com/office/powerpoint/2010/main" val="32171897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stellar" panose="020A0402060406010301" pitchFamily="18" charset="0"/>
              </a:rPr>
              <a:t>Opt eligibility </a:t>
            </a:r>
            <a:endParaRPr lang="en-US" dirty="0">
              <a:latin typeface="Castellar" panose="020A0402060406010301" pitchFamily="18" charset="0"/>
            </a:endParaRPr>
          </a:p>
        </p:txBody>
      </p:sp>
      <p:sp>
        <p:nvSpPr>
          <p:cNvPr id="3" name="Content Placeholder 2"/>
          <p:cNvSpPr>
            <a:spLocks noGrp="1"/>
          </p:cNvSpPr>
          <p:nvPr>
            <p:ph idx="1"/>
          </p:nvPr>
        </p:nvSpPr>
        <p:spPr/>
        <p:txBody>
          <a:bodyPr/>
          <a:lstStyle/>
          <a:p>
            <a:r>
              <a:rPr lang="en-US" dirty="0" smtClean="0"/>
              <a:t>Student has or will complete all graduation requirements before the end date on I-20</a:t>
            </a:r>
          </a:p>
          <a:p>
            <a:r>
              <a:rPr lang="en-US" dirty="0" smtClean="0"/>
              <a:t>Has not used more than 12 months of Full-time CPT</a:t>
            </a:r>
          </a:p>
          <a:p>
            <a:r>
              <a:rPr lang="en-US" dirty="0" smtClean="0"/>
              <a:t>Heavy CPT </a:t>
            </a:r>
            <a:r>
              <a:rPr lang="en-US" dirty="0"/>
              <a:t>usage either part-time or full-time can cause your OPT application to be subject to additional scrutiny. Be prepared to </a:t>
            </a:r>
            <a:r>
              <a:rPr lang="en-US" dirty="0" smtClean="0"/>
              <a:t>provide evidence </a:t>
            </a:r>
            <a:r>
              <a:rPr lang="en-US" dirty="0"/>
              <a:t>of all prior CPT I-20s, as well as the academic work related to your CPT</a:t>
            </a:r>
            <a:r>
              <a:rPr lang="en-US" dirty="0" smtClean="0"/>
              <a:t> </a:t>
            </a:r>
          </a:p>
          <a:p>
            <a:r>
              <a:rPr lang="en-US" dirty="0" smtClean="0"/>
              <a:t>NOTE: On-campus employment does not count toward CPT or OPT</a:t>
            </a:r>
          </a:p>
          <a:p>
            <a:r>
              <a:rPr lang="en-US" dirty="0" smtClean="0"/>
              <a:t>OPT cannot be used for the same Education level twice</a:t>
            </a:r>
            <a:endParaRPr lang="en-US" dirty="0"/>
          </a:p>
        </p:txBody>
      </p:sp>
    </p:spTree>
    <p:extLst>
      <p:ext uri="{BB962C8B-B14F-4D97-AF65-F5344CB8AC3E}">
        <p14:creationId xmlns:p14="http://schemas.microsoft.com/office/powerpoint/2010/main" val="20764772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stellar" panose="020A0402060406010301" pitchFamily="18" charset="0"/>
              </a:rPr>
              <a:t>Application </a:t>
            </a:r>
            <a:r>
              <a:rPr lang="en-US" dirty="0" err="1" smtClean="0">
                <a:latin typeface="Castellar" panose="020A0402060406010301" pitchFamily="18" charset="0"/>
              </a:rPr>
              <a:t>oVerview</a:t>
            </a:r>
            <a:endParaRPr lang="en-US" dirty="0">
              <a:latin typeface="Castellar" panose="020A0402060406010301" pitchFamily="18" charset="0"/>
            </a:endParaRPr>
          </a:p>
        </p:txBody>
      </p:sp>
      <p:sp>
        <p:nvSpPr>
          <p:cNvPr id="3" name="Content Placeholder 2"/>
          <p:cNvSpPr>
            <a:spLocks noGrp="1"/>
          </p:cNvSpPr>
          <p:nvPr>
            <p:ph idx="1"/>
          </p:nvPr>
        </p:nvSpPr>
        <p:spPr/>
        <p:txBody>
          <a:bodyPr/>
          <a:lstStyle/>
          <a:p>
            <a:r>
              <a:rPr lang="en-US" dirty="0" smtClean="0"/>
              <a:t>Students may apply for OPT either 90 days prior to their program end date OR within their 60 day Grace Period</a:t>
            </a:r>
          </a:p>
          <a:p>
            <a:pPr marL="0" indent="0">
              <a:buNone/>
            </a:pPr>
            <a:r>
              <a:rPr lang="en-US" u="sng" dirty="0" smtClean="0"/>
              <a:t>Step1</a:t>
            </a:r>
          </a:p>
          <a:p>
            <a:pPr marL="0" indent="0">
              <a:buNone/>
            </a:pPr>
            <a:r>
              <a:rPr lang="en-US" dirty="0" smtClean="0"/>
              <a:t> - Gather all necessary documents (please review handout)</a:t>
            </a:r>
          </a:p>
          <a:p>
            <a:pPr marL="0" indent="0">
              <a:buNone/>
            </a:pPr>
            <a:r>
              <a:rPr lang="en-US" dirty="0"/>
              <a:t> </a:t>
            </a:r>
            <a:r>
              <a:rPr lang="en-US" dirty="0" smtClean="0"/>
              <a:t>- Make appointment with OISS to review documents, application form (I-765) and to discuss new I-20 with OPT recommendation</a:t>
            </a:r>
          </a:p>
          <a:p>
            <a:pPr marL="0" indent="0">
              <a:buNone/>
            </a:pPr>
            <a:endParaRPr lang="en-US" dirty="0"/>
          </a:p>
          <a:p>
            <a:pPr marL="0" indent="0">
              <a:buNone/>
            </a:pPr>
            <a:r>
              <a:rPr lang="en-US" u="sng" dirty="0" smtClean="0"/>
              <a:t>Step 2</a:t>
            </a:r>
          </a:p>
          <a:p>
            <a:pPr marL="0" indent="0">
              <a:buNone/>
            </a:pPr>
            <a:r>
              <a:rPr lang="en-US" dirty="0" smtClean="0"/>
              <a:t> - Choose your OPT Start Date</a:t>
            </a:r>
            <a:endParaRPr lang="en-US" dirty="0"/>
          </a:p>
        </p:txBody>
      </p:sp>
    </p:spTree>
    <p:extLst>
      <p:ext uri="{BB962C8B-B14F-4D97-AF65-F5344CB8AC3E}">
        <p14:creationId xmlns:p14="http://schemas.microsoft.com/office/powerpoint/2010/main" val="30373721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latin typeface="Castellar" panose="020A0402060406010301" pitchFamily="18" charset="0"/>
              </a:rPr>
              <a:t>Choose your OPT Start Date</a:t>
            </a:r>
            <a:endParaRPr lang="en-US" sz="3600" dirty="0">
              <a:latin typeface="Castellar" panose="020A0402060406010301" pitchFamily="18" charset="0"/>
            </a:endParaRPr>
          </a:p>
        </p:txBody>
      </p:sp>
      <p:sp>
        <p:nvSpPr>
          <p:cNvPr id="3" name="Content Placeholder 2"/>
          <p:cNvSpPr>
            <a:spLocks noGrp="1"/>
          </p:cNvSpPr>
          <p:nvPr>
            <p:ph idx="1"/>
          </p:nvPr>
        </p:nvSpPr>
        <p:spPr/>
        <p:txBody>
          <a:bodyPr>
            <a:normAutofit fontScale="92500"/>
          </a:bodyPr>
          <a:lstStyle/>
          <a:p>
            <a:r>
              <a:rPr lang="en-US" dirty="0" smtClean="0"/>
              <a:t> </a:t>
            </a:r>
            <a:r>
              <a:rPr lang="en-US" dirty="0"/>
              <a:t>Your OPT start date is the date that your 12 months of work authorization begins. </a:t>
            </a:r>
            <a:endParaRPr lang="en-US" dirty="0" smtClean="0"/>
          </a:p>
          <a:p>
            <a:r>
              <a:rPr lang="en-US" dirty="0" smtClean="0"/>
              <a:t>Your </a:t>
            </a:r>
            <a:r>
              <a:rPr lang="en-US" dirty="0"/>
              <a:t>OPT start date must be within </a:t>
            </a:r>
            <a:r>
              <a:rPr lang="en-US" dirty="0" smtClean="0"/>
              <a:t>your </a:t>
            </a:r>
            <a:r>
              <a:rPr lang="en-US" dirty="0"/>
              <a:t>60-day grace period after the program completion date. </a:t>
            </a:r>
          </a:p>
          <a:p>
            <a:r>
              <a:rPr lang="en-US" dirty="0" smtClean="0"/>
              <a:t> </a:t>
            </a:r>
            <a:r>
              <a:rPr lang="en-US" dirty="0"/>
              <a:t>The end date will usually be 1 year from your start date (i.e. a July 2 start date will have a July 1 end date.) </a:t>
            </a:r>
            <a:endParaRPr lang="en-US" dirty="0" smtClean="0"/>
          </a:p>
          <a:p>
            <a:r>
              <a:rPr lang="en-US" dirty="0" smtClean="0"/>
              <a:t> </a:t>
            </a:r>
            <a:r>
              <a:rPr lang="en-US" dirty="0"/>
              <a:t>DON’T WAIT until you get a job offer to apply for OPT or select your dates. Estimate when you would like to be available to work, and choose that start date. If you wait for an offer, you may not be able to apply for OPT in time</a:t>
            </a:r>
            <a:r>
              <a:rPr lang="en-US" dirty="0" smtClean="0"/>
              <a:t>.</a:t>
            </a:r>
            <a:endParaRPr lang="en-US" dirty="0"/>
          </a:p>
          <a:p>
            <a:r>
              <a:rPr lang="en-US" dirty="0" smtClean="0"/>
              <a:t> </a:t>
            </a:r>
            <a:r>
              <a:rPr lang="en-US" dirty="0"/>
              <a:t>The requested start &amp; end dates will be noted on page 2 of the new OPT I-20</a:t>
            </a:r>
            <a:r>
              <a:rPr lang="en-US" dirty="0" smtClean="0"/>
              <a:t>.</a:t>
            </a:r>
          </a:p>
          <a:p>
            <a:r>
              <a:rPr lang="en-US" dirty="0" smtClean="0"/>
              <a:t>NOTE: Once your OPT application has been submitted, you cannot change your start date</a:t>
            </a:r>
            <a:endParaRPr lang="en-US" dirty="0"/>
          </a:p>
        </p:txBody>
      </p:sp>
    </p:spTree>
    <p:extLst>
      <p:ext uri="{BB962C8B-B14F-4D97-AF65-F5344CB8AC3E}">
        <p14:creationId xmlns:p14="http://schemas.microsoft.com/office/powerpoint/2010/main" val="37361235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stellar" panose="020A0402060406010301" pitchFamily="18" charset="0"/>
              </a:rPr>
              <a:t>Check your I-20</a:t>
            </a:r>
            <a:endParaRPr lang="en-US" dirty="0">
              <a:latin typeface="Castellar" panose="020A0402060406010301" pitchFamily="18" charset="0"/>
            </a:endParaRPr>
          </a:p>
        </p:txBody>
      </p:sp>
      <p:sp>
        <p:nvSpPr>
          <p:cNvPr id="3" name="Content Placeholder 2"/>
          <p:cNvSpPr>
            <a:spLocks noGrp="1"/>
          </p:cNvSpPr>
          <p:nvPr>
            <p:ph idx="1"/>
          </p:nvPr>
        </p:nvSpPr>
        <p:spPr/>
        <p:txBody>
          <a:bodyPr/>
          <a:lstStyle/>
          <a:p>
            <a:r>
              <a:rPr lang="en-US" dirty="0" smtClean="0"/>
              <a:t>OPT job placement is based on your major of study</a:t>
            </a:r>
          </a:p>
          <a:p>
            <a:r>
              <a:rPr lang="en-US" dirty="0" smtClean="0"/>
              <a:t>Check your I-20 for your Major (OPT can only be issued for your Major not your Minor)</a:t>
            </a:r>
          </a:p>
          <a:p>
            <a:r>
              <a:rPr lang="en-US" dirty="0" smtClean="0"/>
              <a:t>Check your overall program end date. If it does not match your class end date, please contact OISS to update your document with the correct end date</a:t>
            </a:r>
            <a:endParaRPr lang="en-US" dirty="0"/>
          </a:p>
        </p:txBody>
      </p:sp>
    </p:spTree>
    <p:extLst>
      <p:ext uri="{BB962C8B-B14F-4D97-AF65-F5344CB8AC3E}">
        <p14:creationId xmlns:p14="http://schemas.microsoft.com/office/powerpoint/2010/main" val="29491932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stellar" panose="020A0402060406010301" pitchFamily="18" charset="0"/>
              </a:rPr>
              <a:t>Mailing your OPT application</a:t>
            </a:r>
            <a:endParaRPr lang="en-US" dirty="0">
              <a:latin typeface="Castellar" panose="020A0402060406010301" pitchFamily="18" charset="0"/>
            </a:endParaRPr>
          </a:p>
        </p:txBody>
      </p:sp>
      <p:sp>
        <p:nvSpPr>
          <p:cNvPr id="3" name="Content Placeholder 2"/>
          <p:cNvSpPr>
            <a:spLocks noGrp="1"/>
          </p:cNvSpPr>
          <p:nvPr>
            <p:ph idx="1"/>
          </p:nvPr>
        </p:nvSpPr>
        <p:spPr/>
        <p:txBody>
          <a:bodyPr>
            <a:normAutofit lnSpcReduction="10000"/>
          </a:bodyPr>
          <a:lstStyle/>
          <a:p>
            <a:r>
              <a:rPr lang="en-US" dirty="0" smtClean="0"/>
              <a:t>Once all necessary documents are verified, you have </a:t>
            </a:r>
            <a:r>
              <a:rPr lang="en-US" u="sng" dirty="0" smtClean="0"/>
              <a:t>30 days </a:t>
            </a:r>
            <a:r>
              <a:rPr lang="en-US" dirty="0" smtClean="0"/>
              <a:t>to mail your application to the Processing Center from the day OISS issued the new I-20 </a:t>
            </a:r>
          </a:p>
          <a:p>
            <a:r>
              <a:rPr lang="en-US" dirty="0" smtClean="0"/>
              <a:t>Best option for mailing is Express Mail (FedEx, UPS, etc.)</a:t>
            </a:r>
          </a:p>
          <a:p>
            <a:pPr marL="0" indent="0">
              <a:buNone/>
            </a:pPr>
            <a:r>
              <a:rPr lang="en-US" i="1" dirty="0" smtClean="0"/>
              <a:t>USCIS</a:t>
            </a:r>
            <a:endParaRPr lang="en-US" i="1" dirty="0"/>
          </a:p>
          <a:p>
            <a:pPr marL="0" indent="0">
              <a:buNone/>
            </a:pPr>
            <a:r>
              <a:rPr lang="en-US" i="1" dirty="0"/>
              <a:t>Attn: AOS</a:t>
            </a:r>
          </a:p>
          <a:p>
            <a:pPr marL="0" indent="0">
              <a:buNone/>
            </a:pPr>
            <a:r>
              <a:rPr lang="en-US" i="1" dirty="0"/>
              <a:t>1820 E. </a:t>
            </a:r>
            <a:r>
              <a:rPr lang="en-US" i="1" dirty="0" err="1"/>
              <a:t>Skyharbor</a:t>
            </a:r>
            <a:r>
              <a:rPr lang="en-US" i="1" dirty="0"/>
              <a:t> Circle S</a:t>
            </a:r>
          </a:p>
          <a:p>
            <a:pPr marL="0" indent="0">
              <a:buNone/>
            </a:pPr>
            <a:r>
              <a:rPr lang="en-US" i="1" dirty="0"/>
              <a:t>Suite 100</a:t>
            </a:r>
          </a:p>
          <a:p>
            <a:pPr marL="0" indent="0">
              <a:buNone/>
            </a:pPr>
            <a:r>
              <a:rPr lang="en-US" i="1" dirty="0"/>
              <a:t>Phoenix, AZ </a:t>
            </a:r>
            <a:r>
              <a:rPr lang="en-US" i="1" dirty="0" smtClean="0"/>
              <a:t>85034</a:t>
            </a:r>
          </a:p>
          <a:p>
            <a:r>
              <a:rPr lang="en-US" dirty="0" smtClean="0"/>
              <a:t>For text and email notifications regarding your application please attach Form G-1145 to documents </a:t>
            </a:r>
            <a:r>
              <a:rPr lang="en-US" dirty="0" smtClean="0">
                <a:hlinkClick r:id="rId2"/>
              </a:rPr>
              <a:t>https</a:t>
            </a:r>
            <a:r>
              <a:rPr lang="en-US" dirty="0">
                <a:hlinkClick r:id="rId2"/>
              </a:rPr>
              <a:t>://www.uscis.gov/sites/default/files/files/form/g-1145.pdf</a:t>
            </a:r>
            <a:endParaRPr lang="en-US" dirty="0"/>
          </a:p>
          <a:p>
            <a:endParaRPr lang="en-US" dirty="0"/>
          </a:p>
        </p:txBody>
      </p:sp>
    </p:spTree>
    <p:extLst>
      <p:ext uri="{BB962C8B-B14F-4D97-AF65-F5344CB8AC3E}">
        <p14:creationId xmlns:p14="http://schemas.microsoft.com/office/powerpoint/2010/main" val="3195296871"/>
      </p:ext>
    </p:extLst>
  </p:cSld>
  <p:clrMapOvr>
    <a:masterClrMapping/>
  </p:clrMapOvr>
  <p:timing>
    <p:tnLst>
      <p:par>
        <p:cTn id="1" dur="indefinite" restart="never" nodeType="tmRoot"/>
      </p:par>
    </p:tnLst>
  </p:timing>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Template>TM04033937[[fn=Vapor Trail]]</Template>
  <TotalTime>279</TotalTime>
  <Words>1592</Words>
  <Application>Microsoft Office PowerPoint</Application>
  <PresentationFormat>Widescreen</PresentationFormat>
  <Paragraphs>139</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Castellar</vt:lpstr>
      <vt:lpstr>Century Gothic</vt:lpstr>
      <vt:lpstr>Vapor Trail</vt:lpstr>
      <vt:lpstr>     Optional Practical Training (OPT) and next step workshop</vt:lpstr>
      <vt:lpstr> this tutorial is for instructional purposes only</vt:lpstr>
      <vt:lpstr>outline</vt:lpstr>
      <vt:lpstr>What is OPT?</vt:lpstr>
      <vt:lpstr>Opt eligibility </vt:lpstr>
      <vt:lpstr>Application oVerview</vt:lpstr>
      <vt:lpstr>Choose your OPT Start Date</vt:lpstr>
      <vt:lpstr>Check your I-20</vt:lpstr>
      <vt:lpstr>Mailing your OPT application</vt:lpstr>
      <vt:lpstr>Top opt denial reasons</vt:lpstr>
      <vt:lpstr>Receiving your I-797C Notice of Action</vt:lpstr>
      <vt:lpstr>PowerPoint Presentation</vt:lpstr>
      <vt:lpstr>PowerPoint Presentation</vt:lpstr>
      <vt:lpstr>Employment authorization Document (ead card)</vt:lpstr>
      <vt:lpstr>Employment requirements</vt:lpstr>
      <vt:lpstr>Sevp portal account</vt:lpstr>
      <vt:lpstr>Types of employment</vt:lpstr>
      <vt:lpstr>Completing opt &amp; grace period</vt:lpstr>
      <vt:lpstr>Transfer</vt:lpstr>
      <vt:lpstr>Returning home</vt:lpstr>
      <vt:lpstr>Additional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Optional Practical Training (OPT) and next step workshop</dc:title>
  <dc:creator>Freeland, Rebecca</dc:creator>
  <cp:lastModifiedBy>Freeland, Rebecca</cp:lastModifiedBy>
  <cp:revision>35</cp:revision>
  <dcterms:created xsi:type="dcterms:W3CDTF">2019-11-12T19:44:39Z</dcterms:created>
  <dcterms:modified xsi:type="dcterms:W3CDTF">2019-12-05T19:59:58Z</dcterms:modified>
</cp:coreProperties>
</file>