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unknown"/>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366" r:id="rId2"/>
    <p:sldId id="256" r:id="rId3"/>
    <p:sldId id="257" r:id="rId4"/>
    <p:sldId id="337" r:id="rId5"/>
    <p:sldId id="345" r:id="rId6"/>
    <p:sldId id="346" r:id="rId7"/>
    <p:sldId id="344" r:id="rId8"/>
    <p:sldId id="338" r:id="rId9"/>
    <p:sldId id="347" r:id="rId10"/>
    <p:sldId id="342" r:id="rId11"/>
    <p:sldId id="350" r:id="rId12"/>
    <p:sldId id="343" r:id="rId13"/>
    <p:sldId id="336" r:id="rId14"/>
    <p:sldId id="351" r:id="rId15"/>
    <p:sldId id="308" r:id="rId16"/>
    <p:sldId id="319" r:id="rId17"/>
    <p:sldId id="321" r:id="rId18"/>
    <p:sldId id="310" r:id="rId19"/>
    <p:sldId id="322" r:id="rId20"/>
    <p:sldId id="320" r:id="rId21"/>
    <p:sldId id="324" r:id="rId22"/>
    <p:sldId id="323" r:id="rId23"/>
    <p:sldId id="325" r:id="rId24"/>
    <p:sldId id="326" r:id="rId25"/>
    <p:sldId id="327" r:id="rId26"/>
    <p:sldId id="329" r:id="rId27"/>
    <p:sldId id="330" r:id="rId28"/>
    <p:sldId id="332" r:id="rId29"/>
    <p:sldId id="334" r:id="rId30"/>
    <p:sldId id="333" r:id="rId31"/>
    <p:sldId id="357" r:id="rId32"/>
    <p:sldId id="356" r:id="rId33"/>
    <p:sldId id="358" r:id="rId34"/>
    <p:sldId id="362" r:id="rId35"/>
    <p:sldId id="361" r:id="rId36"/>
    <p:sldId id="385" r:id="rId37"/>
    <p:sldId id="363" r:id="rId38"/>
    <p:sldId id="369" r:id="rId39"/>
    <p:sldId id="316" r:id="rId40"/>
    <p:sldId id="383" r:id="rId41"/>
    <p:sldId id="384" r:id="rId42"/>
    <p:sldId id="371" r:id="rId43"/>
    <p:sldId id="375" r:id="rId44"/>
    <p:sldId id="382" r:id="rId45"/>
    <p:sldId id="376" r:id="rId46"/>
    <p:sldId id="373" r:id="rId47"/>
    <p:sldId id="377" r:id="rId48"/>
    <p:sldId id="372" r:id="rId49"/>
    <p:sldId id="381" r:id="rId50"/>
    <p:sldId id="378" r:id="rId51"/>
    <p:sldId id="380" r:id="rId52"/>
    <p:sldId id="370" r:id="rId53"/>
    <p:sldId id="353" r:id="rId54"/>
    <p:sldId id="355" r:id="rId55"/>
    <p:sldId id="379"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159" autoAdjust="0"/>
    <p:restoredTop sz="85167" autoAdjust="0"/>
  </p:normalViewPr>
  <p:slideViewPr>
    <p:cSldViewPr>
      <p:cViewPr varScale="1">
        <p:scale>
          <a:sx n="95" d="100"/>
          <a:sy n="95" d="100"/>
        </p:scale>
        <p:origin x="-1380"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09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AA449A-931B-4B56-B90B-E888E9C70322}" type="datetimeFigureOut">
              <a:rPr lang="en-US" smtClean="0"/>
              <a:pPr/>
              <a:t>7/29/2015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B99AA2-6CCF-4D87-84FE-51D3C40264FD}" type="slidenum">
              <a:rPr lang="en-US" smtClean="0"/>
              <a:pPr/>
              <a:t>‹#›</a:t>
            </a:fld>
            <a:endParaRPr lang="en-US"/>
          </a:p>
        </p:txBody>
      </p:sp>
    </p:spTree>
    <p:extLst>
      <p:ext uri="{BB962C8B-B14F-4D97-AF65-F5344CB8AC3E}">
        <p14:creationId xmlns:p14="http://schemas.microsoft.com/office/powerpoint/2010/main" xmlns="" val="2402001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B99AA2-6CCF-4D87-84FE-51D3C40264FD}" type="slidenum">
              <a:rPr lang="en-US" smtClean="0"/>
              <a:pPr/>
              <a:t>8</a:t>
            </a:fld>
            <a:endParaRPr lang="en-US"/>
          </a:p>
        </p:txBody>
      </p:sp>
    </p:spTree>
    <p:extLst>
      <p:ext uri="{BB962C8B-B14F-4D97-AF65-F5344CB8AC3E}">
        <p14:creationId xmlns:p14="http://schemas.microsoft.com/office/powerpoint/2010/main" xmlns="" val="828000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Under at discuss problem solving methods, group problem solving, etc. (Management course material)</a:t>
            </a:r>
          </a:p>
          <a:p>
            <a:r>
              <a:rPr lang="en-US" dirty="0" smtClean="0"/>
              <a:t>Discuss expert systems (we typically discuss in an IS course) for expertise based DM.</a:t>
            </a:r>
          </a:p>
          <a:p>
            <a:r>
              <a:rPr lang="en-US" dirty="0" smtClean="0"/>
              <a:t>Discuss Decision Support</a:t>
            </a:r>
            <a:r>
              <a:rPr lang="en-US" baseline="0" dirty="0" smtClean="0"/>
              <a:t> </a:t>
            </a:r>
            <a:r>
              <a:rPr lang="en-US" dirty="0" smtClean="0"/>
              <a:t>Systems (DSS) as part art and part science in DM.</a:t>
            </a:r>
          </a:p>
          <a:p>
            <a:r>
              <a:rPr lang="en-US" dirty="0" smtClean="0"/>
              <a:t>When we move from art to science (for a particular class of decisions) the outcome should be improved efficiency</a:t>
            </a:r>
            <a:r>
              <a:rPr lang="en-US" baseline="0" dirty="0" smtClean="0"/>
              <a:t> or effectiveness.</a:t>
            </a:r>
          </a:p>
          <a:p>
            <a:r>
              <a:rPr lang="en-US" baseline="0" dirty="0" smtClean="0"/>
              <a:t>Evidence could be something that already exists or something collected (on demand) through experimentation.</a:t>
            </a:r>
            <a:endParaRPr lang="en-US" baseline="0" smtClean="0"/>
          </a:p>
          <a:p>
            <a:endParaRPr lang="en-US" dirty="0"/>
          </a:p>
        </p:txBody>
      </p:sp>
      <p:sp>
        <p:nvSpPr>
          <p:cNvPr id="4" name="Slide Number Placeholder 3"/>
          <p:cNvSpPr>
            <a:spLocks noGrp="1"/>
          </p:cNvSpPr>
          <p:nvPr>
            <p:ph type="sldNum" sz="quarter" idx="10"/>
          </p:nvPr>
        </p:nvSpPr>
        <p:spPr/>
        <p:txBody>
          <a:bodyPr/>
          <a:lstStyle/>
          <a:p>
            <a:fld id="{D2B27FDC-90CC-4F58-A26C-DA3C9D962264}" type="slidenum">
              <a:rPr lang="en-US" smtClean="0"/>
              <a:pPr/>
              <a:t>41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B99AA2-6CCF-4D87-84FE-51D3C40264FD}" type="slidenum">
              <a:rPr lang="en-US" smtClean="0"/>
              <a:pPr/>
              <a:t>42</a:t>
            </a:fld>
            <a:endParaRPr lang="en-US"/>
          </a:p>
        </p:txBody>
      </p:sp>
    </p:spTree>
    <p:extLst>
      <p:ext uri="{BB962C8B-B14F-4D97-AF65-F5344CB8AC3E}">
        <p14:creationId xmlns:p14="http://schemas.microsoft.com/office/powerpoint/2010/main" xmlns="" val="4275845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B99AA2-6CCF-4D87-84FE-51D3C40264FD}" type="slidenum">
              <a:rPr lang="en-US" smtClean="0"/>
              <a:pPr/>
              <a:t>43</a:t>
            </a:fld>
            <a:endParaRPr lang="en-US"/>
          </a:p>
        </p:txBody>
      </p:sp>
    </p:spTree>
    <p:extLst>
      <p:ext uri="{BB962C8B-B14F-4D97-AF65-F5344CB8AC3E}">
        <p14:creationId xmlns:p14="http://schemas.microsoft.com/office/powerpoint/2010/main" xmlns="" val="3282295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B99AA2-6CCF-4D87-84FE-51D3C40264FD}" type="slidenum">
              <a:rPr lang="en-US" smtClean="0"/>
              <a:pPr/>
              <a:t>44</a:t>
            </a:fld>
            <a:endParaRPr lang="en-US"/>
          </a:p>
        </p:txBody>
      </p:sp>
    </p:spTree>
    <p:extLst>
      <p:ext uri="{BB962C8B-B14F-4D97-AF65-F5344CB8AC3E}">
        <p14:creationId xmlns:p14="http://schemas.microsoft.com/office/powerpoint/2010/main" xmlns="" val="4275845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B99AA2-6CCF-4D87-84FE-51D3C40264FD}" type="slidenum">
              <a:rPr lang="en-US" smtClean="0"/>
              <a:pPr/>
              <a:t>45</a:t>
            </a:fld>
            <a:endParaRPr lang="en-US"/>
          </a:p>
        </p:txBody>
      </p:sp>
    </p:spTree>
    <p:extLst>
      <p:ext uri="{BB962C8B-B14F-4D97-AF65-F5344CB8AC3E}">
        <p14:creationId xmlns:p14="http://schemas.microsoft.com/office/powerpoint/2010/main" xmlns="" val="1234535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B99AA2-6CCF-4D87-84FE-51D3C40264FD}" type="slidenum">
              <a:rPr lang="en-US" smtClean="0"/>
              <a:pPr/>
              <a:t>46</a:t>
            </a:fld>
            <a:endParaRPr lang="en-US"/>
          </a:p>
        </p:txBody>
      </p:sp>
    </p:spTree>
    <p:extLst>
      <p:ext uri="{BB962C8B-B14F-4D97-AF65-F5344CB8AC3E}">
        <p14:creationId xmlns:p14="http://schemas.microsoft.com/office/powerpoint/2010/main" xmlns="" val="4275845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B99AA2-6CCF-4D87-84FE-51D3C40264FD}" type="slidenum">
              <a:rPr lang="en-US" smtClean="0"/>
              <a:pPr/>
              <a:t>47</a:t>
            </a:fld>
            <a:endParaRPr lang="en-US"/>
          </a:p>
        </p:txBody>
      </p:sp>
    </p:spTree>
    <p:extLst>
      <p:ext uri="{BB962C8B-B14F-4D97-AF65-F5344CB8AC3E}">
        <p14:creationId xmlns:p14="http://schemas.microsoft.com/office/powerpoint/2010/main" xmlns="" val="4275845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B99AA2-6CCF-4D87-84FE-51D3C40264FD}" type="slidenum">
              <a:rPr lang="en-US" smtClean="0"/>
              <a:pPr/>
              <a:t>48</a:t>
            </a:fld>
            <a:endParaRPr lang="en-US"/>
          </a:p>
        </p:txBody>
      </p:sp>
    </p:spTree>
    <p:extLst>
      <p:ext uri="{BB962C8B-B14F-4D97-AF65-F5344CB8AC3E}">
        <p14:creationId xmlns:p14="http://schemas.microsoft.com/office/powerpoint/2010/main" xmlns="" val="4275845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B99AA2-6CCF-4D87-84FE-51D3C40264FD}" type="slidenum">
              <a:rPr lang="en-US" smtClean="0"/>
              <a:pPr/>
              <a:t>49</a:t>
            </a:fld>
            <a:endParaRPr lang="en-US"/>
          </a:p>
        </p:txBody>
      </p:sp>
    </p:spTree>
    <p:extLst>
      <p:ext uri="{BB962C8B-B14F-4D97-AF65-F5344CB8AC3E}">
        <p14:creationId xmlns:p14="http://schemas.microsoft.com/office/powerpoint/2010/main" xmlns="" val="4275845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B99AA2-6CCF-4D87-84FE-51D3C40264FD}" type="slidenum">
              <a:rPr lang="en-US" smtClean="0"/>
              <a:pPr/>
              <a:t>50</a:t>
            </a:fld>
            <a:endParaRPr lang="en-US"/>
          </a:p>
        </p:txBody>
      </p:sp>
    </p:spTree>
    <p:extLst>
      <p:ext uri="{BB962C8B-B14F-4D97-AF65-F5344CB8AC3E}">
        <p14:creationId xmlns:p14="http://schemas.microsoft.com/office/powerpoint/2010/main" xmlns="" val="4275845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B99AA2-6CCF-4D87-84FE-51D3C40264FD}" type="slidenum">
              <a:rPr lang="en-US" smtClean="0"/>
              <a:pPr/>
              <a:t>9</a:t>
            </a:fld>
            <a:endParaRPr lang="en-US"/>
          </a:p>
        </p:txBody>
      </p:sp>
    </p:spTree>
    <p:extLst>
      <p:ext uri="{BB962C8B-B14F-4D97-AF65-F5344CB8AC3E}">
        <p14:creationId xmlns:p14="http://schemas.microsoft.com/office/powerpoint/2010/main" xmlns="" val="2676863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B99AA2-6CCF-4D87-84FE-51D3C40264FD}" type="slidenum">
              <a:rPr lang="en-US" smtClean="0"/>
              <a:pPr/>
              <a:t>51</a:t>
            </a:fld>
            <a:endParaRPr lang="en-US"/>
          </a:p>
        </p:txBody>
      </p:sp>
    </p:spTree>
    <p:extLst>
      <p:ext uri="{BB962C8B-B14F-4D97-AF65-F5344CB8AC3E}">
        <p14:creationId xmlns:p14="http://schemas.microsoft.com/office/powerpoint/2010/main" xmlns="" val="4275845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B99AA2-6CCF-4D87-84FE-51D3C40264FD}" type="slidenum">
              <a:rPr lang="en-US" smtClean="0"/>
              <a:pPr/>
              <a:t>52</a:t>
            </a:fld>
            <a:endParaRPr lang="en-US"/>
          </a:p>
        </p:txBody>
      </p:sp>
    </p:spTree>
    <p:extLst>
      <p:ext uri="{BB962C8B-B14F-4D97-AF65-F5344CB8AC3E}">
        <p14:creationId xmlns:p14="http://schemas.microsoft.com/office/powerpoint/2010/main" xmlns="" val="4275845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B99AA2-6CCF-4D87-84FE-51D3C40264FD}" type="slidenum">
              <a:rPr lang="en-US" smtClean="0"/>
              <a:pPr/>
              <a:t>53</a:t>
            </a:fld>
            <a:endParaRPr lang="en-US"/>
          </a:p>
        </p:txBody>
      </p:sp>
    </p:spTree>
    <p:extLst>
      <p:ext uri="{BB962C8B-B14F-4D97-AF65-F5344CB8AC3E}">
        <p14:creationId xmlns:p14="http://schemas.microsoft.com/office/powerpoint/2010/main" xmlns="" val="1031002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B99AA2-6CCF-4D87-84FE-51D3C40264FD}" type="slidenum">
              <a:rPr lang="en-US" smtClean="0"/>
              <a:pPr/>
              <a:t>54</a:t>
            </a:fld>
            <a:endParaRPr lang="en-US"/>
          </a:p>
        </p:txBody>
      </p:sp>
    </p:spTree>
    <p:extLst>
      <p:ext uri="{BB962C8B-B14F-4D97-AF65-F5344CB8AC3E}">
        <p14:creationId xmlns:p14="http://schemas.microsoft.com/office/powerpoint/2010/main" xmlns="" val="2533262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B99AA2-6CCF-4D87-84FE-51D3C40264FD}" type="slidenum">
              <a:rPr lang="en-US" smtClean="0"/>
              <a:pPr/>
              <a:t>55</a:t>
            </a:fld>
            <a:endParaRPr lang="en-US"/>
          </a:p>
        </p:txBody>
      </p:sp>
    </p:spTree>
    <p:extLst>
      <p:ext uri="{BB962C8B-B14F-4D97-AF65-F5344CB8AC3E}">
        <p14:creationId xmlns:p14="http://schemas.microsoft.com/office/powerpoint/2010/main" xmlns="" val="2533262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B99AA2-6CCF-4D87-84FE-51D3C40264FD}" type="slidenum">
              <a:rPr lang="en-US" smtClean="0"/>
              <a:pPr/>
              <a:t>10</a:t>
            </a:fld>
            <a:endParaRPr lang="en-US"/>
          </a:p>
        </p:txBody>
      </p:sp>
    </p:spTree>
    <p:extLst>
      <p:ext uri="{BB962C8B-B14F-4D97-AF65-F5344CB8AC3E}">
        <p14:creationId xmlns:p14="http://schemas.microsoft.com/office/powerpoint/2010/main" xmlns="" val="826639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B99AA2-6CCF-4D87-84FE-51D3C40264FD}" type="slidenum">
              <a:rPr lang="en-US" smtClean="0"/>
              <a:pPr/>
              <a:t>11</a:t>
            </a:fld>
            <a:endParaRPr lang="en-US"/>
          </a:p>
        </p:txBody>
      </p:sp>
    </p:spTree>
    <p:extLst>
      <p:ext uri="{BB962C8B-B14F-4D97-AF65-F5344CB8AC3E}">
        <p14:creationId xmlns:p14="http://schemas.microsoft.com/office/powerpoint/2010/main" xmlns="" val="133630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B99AA2-6CCF-4D87-84FE-51D3C40264FD}" type="slidenum">
              <a:rPr lang="en-US" smtClean="0"/>
              <a:pPr/>
              <a:t>12</a:t>
            </a:fld>
            <a:endParaRPr lang="en-US"/>
          </a:p>
        </p:txBody>
      </p:sp>
    </p:spTree>
    <p:extLst>
      <p:ext uri="{BB962C8B-B14F-4D97-AF65-F5344CB8AC3E}">
        <p14:creationId xmlns:p14="http://schemas.microsoft.com/office/powerpoint/2010/main" xmlns="" val="1026406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B99AA2-6CCF-4D87-84FE-51D3C40264FD}" type="slidenum">
              <a:rPr lang="en-US" smtClean="0"/>
              <a:pPr/>
              <a:t>13</a:t>
            </a:fld>
            <a:endParaRPr lang="en-US"/>
          </a:p>
        </p:txBody>
      </p:sp>
    </p:spTree>
    <p:extLst>
      <p:ext uri="{BB962C8B-B14F-4D97-AF65-F5344CB8AC3E}">
        <p14:creationId xmlns:p14="http://schemas.microsoft.com/office/powerpoint/2010/main" xmlns="" val="1127256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B99AA2-6CCF-4D87-84FE-51D3C40264FD}" type="slidenum">
              <a:rPr lang="en-US" smtClean="0"/>
              <a:pPr/>
              <a:t>14</a:t>
            </a:fld>
            <a:endParaRPr lang="en-US"/>
          </a:p>
        </p:txBody>
      </p:sp>
    </p:spTree>
    <p:extLst>
      <p:ext uri="{BB962C8B-B14F-4D97-AF65-F5344CB8AC3E}">
        <p14:creationId xmlns:p14="http://schemas.microsoft.com/office/powerpoint/2010/main" xmlns="" val="96768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B99AA2-6CCF-4D87-84FE-51D3C40264FD}" type="slidenum">
              <a:rPr lang="en-US" smtClean="0"/>
              <a:pPr/>
              <a:t>39</a:t>
            </a:fld>
            <a:endParaRPr lang="en-US"/>
          </a:p>
        </p:txBody>
      </p:sp>
    </p:spTree>
    <p:extLst>
      <p:ext uri="{BB962C8B-B14F-4D97-AF65-F5344CB8AC3E}">
        <p14:creationId xmlns:p14="http://schemas.microsoft.com/office/powerpoint/2010/main" xmlns="" val="4275845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Discuss whether DM is art or science.</a:t>
            </a:r>
          </a:p>
          <a:p>
            <a:r>
              <a:rPr lang="en-US" dirty="0" smtClean="0"/>
              <a:t>Using the examples, discuss what types of decision could be science.</a:t>
            </a:r>
          </a:p>
          <a:p>
            <a:r>
              <a:rPr lang="en-US" dirty="0" smtClean="0"/>
              <a:t>What aspects/parts could be science.</a:t>
            </a:r>
          </a:p>
          <a:p>
            <a:r>
              <a:rPr lang="en-US" dirty="0" smtClean="0"/>
              <a:t>Discuss</a:t>
            </a:r>
            <a:r>
              <a:rPr lang="en-US" baseline="0" dirty="0" smtClean="0"/>
              <a:t> evolution from art to science.</a:t>
            </a:r>
            <a:endParaRPr lang="en-US" dirty="0"/>
          </a:p>
        </p:txBody>
      </p:sp>
      <p:sp>
        <p:nvSpPr>
          <p:cNvPr id="4" name="Slide Number Placeholder 3"/>
          <p:cNvSpPr>
            <a:spLocks noGrp="1"/>
          </p:cNvSpPr>
          <p:nvPr>
            <p:ph type="sldNum" sz="quarter" idx="10"/>
          </p:nvPr>
        </p:nvSpPr>
        <p:spPr/>
        <p:txBody>
          <a:bodyPr/>
          <a:lstStyle/>
          <a:p>
            <a:fld id="{D2B27FDC-90CC-4F58-A26C-DA3C9D962264}" type="slidenum">
              <a:rPr lang="en-US" smtClean="0"/>
              <a:pPr/>
              <a:t>40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F242F-761F-4E2F-9602-50DD5B4A6180}" type="datetimeFigureOut">
              <a:rPr lang="en-US" smtClean="0"/>
              <a:pPr/>
              <a:t>7/29/2015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ADCB-4DD5-43E7-B0FC-F4927CC9C9B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F242F-761F-4E2F-9602-50DD5B4A6180}" type="datetimeFigureOut">
              <a:rPr lang="en-US" smtClean="0"/>
              <a:pPr/>
              <a:t>7/29/2015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ADCB-4DD5-43E7-B0FC-F4927CC9C9B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F242F-761F-4E2F-9602-50DD5B4A6180}" type="datetimeFigureOut">
              <a:rPr lang="en-US" smtClean="0"/>
              <a:pPr/>
              <a:t>7/29/2015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ADCB-4DD5-43E7-B0FC-F4927CC9C9B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F242F-761F-4E2F-9602-50DD5B4A6180}" type="datetimeFigureOut">
              <a:rPr lang="en-US" smtClean="0"/>
              <a:pPr/>
              <a:t>7/29/2015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ADCB-4DD5-43E7-B0FC-F4927CC9C9B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F242F-761F-4E2F-9602-50DD5B4A6180}" type="datetimeFigureOut">
              <a:rPr lang="en-US" smtClean="0"/>
              <a:pPr/>
              <a:t>7/29/2015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ADCB-4DD5-43E7-B0FC-F4927CC9C9B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F242F-761F-4E2F-9602-50DD5B4A6180}" type="datetimeFigureOut">
              <a:rPr lang="en-US" smtClean="0"/>
              <a:pPr/>
              <a:t>7/29/2015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ADCB-4DD5-43E7-B0FC-F4927CC9C9B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F242F-761F-4E2F-9602-50DD5B4A6180}" type="datetimeFigureOut">
              <a:rPr lang="en-US" smtClean="0"/>
              <a:pPr/>
              <a:t>7/29/2015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0ADCB-4DD5-43E7-B0FC-F4927CC9C9B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F242F-761F-4E2F-9602-50DD5B4A6180}" type="datetimeFigureOut">
              <a:rPr lang="en-US" smtClean="0"/>
              <a:pPr/>
              <a:t>7/29/2015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0ADCB-4DD5-43E7-B0FC-F4927CC9C9B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F242F-761F-4E2F-9602-50DD5B4A6180}" type="datetimeFigureOut">
              <a:rPr lang="en-US" smtClean="0"/>
              <a:pPr/>
              <a:t>7/29/2015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ADCB-4DD5-43E7-B0FC-F4927CC9C9B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F242F-761F-4E2F-9602-50DD5B4A6180}" type="datetimeFigureOut">
              <a:rPr lang="en-US" smtClean="0"/>
              <a:pPr/>
              <a:t>7/29/2015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ADCB-4DD5-43E7-B0FC-F4927CC9C9B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F242F-761F-4E2F-9602-50DD5B4A6180}" type="datetimeFigureOut">
              <a:rPr lang="en-US" smtClean="0"/>
              <a:pPr/>
              <a:t>7/29/2015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ADCB-4DD5-43E7-B0FC-F4927CC9C9B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F242F-761F-4E2F-9602-50DD5B4A6180}" type="datetimeFigureOut">
              <a:rPr lang="en-US" smtClean="0"/>
              <a:pPr/>
              <a:t>7/29/2015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0ADCB-4DD5-43E7-B0FC-F4927CC9C9B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media/media1.mp4"/><Relationship Id="rId5" Type="http://schemas.openxmlformats.org/officeDocument/2006/relationships/image" Target="../media/image20.png"/><Relationship Id="rId4" Type="http://schemas.microsoft.com/office/2007/relationships/media" Target="../media/media1.mp4"/></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LOCATION, GIS, AND SPATIAL BIG DATA </a:t>
            </a:r>
            <a:br>
              <a:rPr lang="en-US" sz="3600" dirty="0" smtClean="0"/>
            </a:br>
            <a:r>
              <a:rPr lang="en-US" sz="3600" dirty="0" smtClean="0"/>
              <a:t>Conceptual Foundations</a:t>
            </a:r>
            <a:endParaRPr lang="en-US" sz="3600" dirty="0"/>
          </a:p>
        </p:txBody>
      </p:sp>
      <p:sp>
        <p:nvSpPr>
          <p:cNvPr id="3" name="Content Placeholder 2"/>
          <p:cNvSpPr>
            <a:spLocks noGrp="1"/>
          </p:cNvSpPr>
          <p:nvPr>
            <p:ph idx="1"/>
          </p:nvPr>
        </p:nvSpPr>
        <p:spPr>
          <a:xfrm>
            <a:off x="457200" y="1600201"/>
            <a:ext cx="8229600" cy="838200"/>
          </a:xfrm>
        </p:spPr>
        <p:txBody>
          <a:bodyPr>
            <a:normAutofit/>
          </a:bodyPr>
          <a:lstStyle/>
          <a:p>
            <a:pPr algn="ctr">
              <a:buNone/>
            </a:pPr>
            <a:r>
              <a:rPr lang="en-US" dirty="0" smtClean="0"/>
              <a:t>Overview of Big Data and Analytics</a:t>
            </a:r>
          </a:p>
          <a:p>
            <a:endParaRPr lang="en-US" dirty="0" smtClean="0"/>
          </a:p>
          <a:p>
            <a:endParaRPr lang="en-US" dirty="0" smtClean="0"/>
          </a:p>
          <a:p>
            <a:endParaRPr lang="en-US" dirty="0" smtClean="0"/>
          </a:p>
          <a:p>
            <a:endParaRPr lang="en-US" dirty="0"/>
          </a:p>
        </p:txBody>
      </p:sp>
      <p:graphicFrame>
        <p:nvGraphicFramePr>
          <p:cNvPr id="9" name="Table 8"/>
          <p:cNvGraphicFramePr>
            <a:graphicFrameLocks noGrp="1"/>
          </p:cNvGraphicFramePr>
          <p:nvPr/>
        </p:nvGraphicFramePr>
        <p:xfrm>
          <a:off x="838200" y="2947034"/>
          <a:ext cx="7772400" cy="2386965"/>
        </p:xfrm>
        <a:graphic>
          <a:graphicData uri="http://schemas.openxmlformats.org/drawingml/2006/table">
            <a:tbl>
              <a:tblPr/>
              <a:tblGrid>
                <a:gridCol w="4191000"/>
                <a:gridCol w="3581400"/>
              </a:tblGrid>
              <a:tr h="2386965">
                <a:tc>
                  <a:txBody>
                    <a:bodyPr/>
                    <a:lstStyle/>
                    <a:p>
                      <a:pPr marL="0" marR="0">
                        <a:lnSpc>
                          <a:spcPct val="115000"/>
                        </a:lnSpc>
                        <a:spcBef>
                          <a:spcPts val="0"/>
                        </a:spcBef>
                        <a:spcAft>
                          <a:spcPts val="0"/>
                        </a:spcAft>
                      </a:pPr>
                      <a:r>
                        <a:rPr lang="en-US" sz="1600" dirty="0">
                          <a:latin typeface="Calibri"/>
                          <a:ea typeface="Calibri"/>
                          <a:cs typeface="Times New Roman"/>
                        </a:rPr>
                        <a:t>Brian N. Hilton, Ph.D.</a:t>
                      </a:r>
                    </a:p>
                    <a:p>
                      <a:pPr marL="0" marR="0">
                        <a:lnSpc>
                          <a:spcPct val="115000"/>
                        </a:lnSpc>
                        <a:spcBef>
                          <a:spcPts val="0"/>
                        </a:spcBef>
                        <a:spcAft>
                          <a:spcPts val="0"/>
                        </a:spcAft>
                      </a:pPr>
                      <a:r>
                        <a:rPr lang="en-US" sz="1600" dirty="0">
                          <a:latin typeface="Calibri"/>
                          <a:ea typeface="Calibri"/>
                          <a:cs typeface="Times New Roman"/>
                        </a:rPr>
                        <a:t>Clinical Associate Professor</a:t>
                      </a:r>
                    </a:p>
                    <a:p>
                      <a:pPr marL="0" marR="0">
                        <a:lnSpc>
                          <a:spcPct val="115000"/>
                        </a:lnSpc>
                        <a:spcBef>
                          <a:spcPts val="0"/>
                        </a:spcBef>
                        <a:spcAft>
                          <a:spcPts val="0"/>
                        </a:spcAft>
                      </a:pPr>
                      <a:r>
                        <a:rPr lang="en-US" sz="1600" dirty="0">
                          <a:latin typeface="Calibri"/>
                          <a:ea typeface="Calibri"/>
                          <a:cs typeface="Times New Roman"/>
                        </a:rPr>
                        <a:t>Center for Information Systems and Technology</a:t>
                      </a:r>
                    </a:p>
                    <a:p>
                      <a:pPr marL="0" marR="0">
                        <a:lnSpc>
                          <a:spcPct val="115000"/>
                        </a:lnSpc>
                        <a:spcBef>
                          <a:spcPts val="0"/>
                        </a:spcBef>
                        <a:spcAft>
                          <a:spcPts val="0"/>
                        </a:spcAft>
                      </a:pPr>
                      <a:r>
                        <a:rPr lang="en-US" sz="1600" dirty="0">
                          <a:latin typeface="Calibri"/>
                          <a:ea typeface="Calibri"/>
                          <a:cs typeface="Times New Roman"/>
                        </a:rPr>
                        <a:t>Claremont Graduate University</a:t>
                      </a:r>
                    </a:p>
                    <a:p>
                      <a:pPr marL="0" marR="0">
                        <a:lnSpc>
                          <a:spcPct val="115000"/>
                        </a:lnSpc>
                        <a:spcBef>
                          <a:spcPts val="0"/>
                        </a:spcBef>
                        <a:spcAft>
                          <a:spcPts val="0"/>
                        </a:spcAft>
                      </a:pPr>
                      <a:r>
                        <a:rPr lang="en-US" sz="1600" dirty="0">
                          <a:latin typeface="Calibri"/>
                          <a:ea typeface="Calibri"/>
                          <a:cs typeface="Times New Roman"/>
                        </a:rPr>
                        <a:t>Brian.Hilton@cgu.edu</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600" dirty="0">
                          <a:latin typeface="Calibri"/>
                          <a:ea typeface="Calibri"/>
                          <a:cs typeface="Times New Roman"/>
                        </a:rPr>
                        <a:t>Rama Ramakrishna, Ph.D.</a:t>
                      </a:r>
                    </a:p>
                    <a:p>
                      <a:pPr marL="0" marR="0">
                        <a:lnSpc>
                          <a:spcPct val="115000"/>
                        </a:lnSpc>
                        <a:spcBef>
                          <a:spcPts val="0"/>
                        </a:spcBef>
                        <a:spcAft>
                          <a:spcPts val="0"/>
                        </a:spcAft>
                      </a:pPr>
                      <a:r>
                        <a:rPr lang="en-US" sz="1600" dirty="0">
                          <a:latin typeface="Calibri"/>
                          <a:ea typeface="Calibri"/>
                          <a:cs typeface="Times New Roman"/>
                        </a:rPr>
                        <a:t>Professor</a:t>
                      </a:r>
                    </a:p>
                    <a:p>
                      <a:pPr marL="0" marR="0">
                        <a:lnSpc>
                          <a:spcPct val="115000"/>
                        </a:lnSpc>
                        <a:spcBef>
                          <a:spcPts val="0"/>
                        </a:spcBef>
                        <a:spcAft>
                          <a:spcPts val="0"/>
                        </a:spcAft>
                      </a:pPr>
                      <a:r>
                        <a:rPr lang="en-US" sz="1600" dirty="0">
                          <a:latin typeface="Calibri"/>
                          <a:ea typeface="Calibri"/>
                          <a:cs typeface="Times New Roman"/>
                        </a:rPr>
                        <a:t>School of Business</a:t>
                      </a:r>
                    </a:p>
                    <a:p>
                      <a:pPr marL="0" marR="0">
                        <a:lnSpc>
                          <a:spcPct val="115000"/>
                        </a:lnSpc>
                        <a:spcBef>
                          <a:spcPts val="0"/>
                        </a:spcBef>
                        <a:spcAft>
                          <a:spcPts val="0"/>
                        </a:spcAft>
                      </a:pPr>
                      <a:r>
                        <a:rPr lang="en-US" sz="1600" dirty="0">
                          <a:latin typeface="Calibri"/>
                          <a:ea typeface="Calibri"/>
                          <a:cs typeface="Times New Roman"/>
                        </a:rPr>
                        <a:t>University of Redlands</a:t>
                      </a:r>
                    </a:p>
                    <a:p>
                      <a:pPr marL="0" marR="0">
                        <a:lnSpc>
                          <a:spcPct val="115000"/>
                        </a:lnSpc>
                        <a:spcBef>
                          <a:spcPts val="0"/>
                        </a:spcBef>
                        <a:spcAft>
                          <a:spcPts val="0"/>
                        </a:spcAft>
                      </a:pPr>
                      <a:r>
                        <a:rPr lang="en-US" sz="1600" dirty="0">
                          <a:latin typeface="Calibri"/>
                          <a:ea typeface="Calibri"/>
                          <a:cs typeface="Times New Roman"/>
                        </a:rPr>
                        <a:t>Hindupur_Ramakrishna@redlands.edu</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Big Data</a:t>
            </a:r>
            <a:endParaRPr lang="en-US" dirty="0"/>
          </a:p>
        </p:txBody>
      </p:sp>
      <p:sp>
        <p:nvSpPr>
          <p:cNvPr id="5" name="Content Placeholder 4"/>
          <p:cNvSpPr>
            <a:spLocks noGrp="1"/>
          </p:cNvSpPr>
          <p:nvPr>
            <p:ph idx="1"/>
          </p:nvPr>
        </p:nvSpPr>
        <p:spPr>
          <a:xfrm>
            <a:off x="457200" y="1600200"/>
            <a:ext cx="8229600" cy="5029200"/>
          </a:xfrm>
        </p:spPr>
        <p:txBody>
          <a:bodyPr>
            <a:noAutofit/>
          </a:bodyPr>
          <a:lstStyle/>
          <a:p>
            <a:pPr marL="0" indent="0">
              <a:spcBef>
                <a:spcPts val="0"/>
              </a:spcBef>
              <a:buNone/>
            </a:pPr>
            <a:endParaRPr lang="en-US" sz="1800" dirty="0"/>
          </a:p>
        </p:txBody>
      </p:sp>
      <p:pic>
        <p:nvPicPr>
          <p:cNvPr id="4" name="Picture 2" descr="C:\Users\Home\Desktop\11212014\PSC1013_RR_101.jpg"/>
          <p:cNvPicPr>
            <a:picLocks noChangeAspect="1" noChangeArrowheads="1"/>
          </p:cNvPicPr>
          <p:nvPr/>
        </p:nvPicPr>
        <p:blipFill>
          <a:blip r:embed="rId3" cstate="print"/>
          <a:srcRect/>
          <a:stretch>
            <a:fillRect/>
          </a:stretch>
        </p:blipFill>
        <p:spPr bwMode="auto">
          <a:xfrm>
            <a:off x="304800" y="2133600"/>
            <a:ext cx="5029200" cy="3350954"/>
          </a:xfrm>
          <a:prstGeom prst="rect">
            <a:avLst/>
          </a:prstGeom>
          <a:noFill/>
        </p:spPr>
      </p:pic>
      <p:pic>
        <p:nvPicPr>
          <p:cNvPr id="1026" name="Picture 2" descr="C:\Users\Home\Desktop\11212014\VelodyneLidarPuck_4000-Higher-resolution.jpg"/>
          <p:cNvPicPr>
            <a:picLocks noChangeAspect="1" noChangeArrowheads="1"/>
          </p:cNvPicPr>
          <p:nvPr/>
        </p:nvPicPr>
        <p:blipFill>
          <a:blip r:embed="rId4" cstate="print"/>
          <a:srcRect/>
          <a:stretch>
            <a:fillRect/>
          </a:stretch>
        </p:blipFill>
        <p:spPr bwMode="auto">
          <a:xfrm>
            <a:off x="5867400" y="4038600"/>
            <a:ext cx="2438400" cy="1935480"/>
          </a:xfrm>
          <a:prstGeom prst="rect">
            <a:avLst/>
          </a:prstGeom>
          <a:noFill/>
        </p:spPr>
      </p:pic>
      <p:pic>
        <p:nvPicPr>
          <p:cNvPr id="1027" name="Picture 3" descr="C:\Users\Home\Desktop\11212014\14up-cars-ALT-articleLarge.jpg"/>
          <p:cNvPicPr>
            <a:picLocks noChangeAspect="1" noChangeArrowheads="1"/>
          </p:cNvPicPr>
          <p:nvPr/>
        </p:nvPicPr>
        <p:blipFill>
          <a:blip r:embed="rId5" cstate="print"/>
          <a:srcRect/>
          <a:stretch>
            <a:fillRect/>
          </a:stretch>
        </p:blipFill>
        <p:spPr bwMode="auto">
          <a:xfrm>
            <a:off x="5486400" y="1371600"/>
            <a:ext cx="3505200" cy="23368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Big Data</a:t>
            </a:r>
            <a:endParaRPr lang="en-US" dirty="0"/>
          </a:p>
        </p:txBody>
      </p:sp>
      <p:sp>
        <p:nvSpPr>
          <p:cNvPr id="5" name="Content Placeholder 4"/>
          <p:cNvSpPr>
            <a:spLocks noGrp="1"/>
          </p:cNvSpPr>
          <p:nvPr>
            <p:ph idx="1"/>
          </p:nvPr>
        </p:nvSpPr>
        <p:spPr>
          <a:xfrm>
            <a:off x="457200" y="1600200"/>
            <a:ext cx="8229600" cy="5029200"/>
          </a:xfrm>
        </p:spPr>
        <p:txBody>
          <a:bodyPr>
            <a:noAutofit/>
          </a:bodyPr>
          <a:lstStyle/>
          <a:p>
            <a:pPr marL="0" indent="0" algn="ctr">
              <a:spcBef>
                <a:spcPts val="0"/>
              </a:spcBef>
              <a:buNone/>
            </a:pPr>
            <a:r>
              <a:rPr lang="en-US" sz="3000" dirty="0" smtClean="0"/>
              <a:t>Every SECOND one of these cars captures:</a:t>
            </a:r>
          </a:p>
          <a:p>
            <a:pPr marL="0" indent="0" algn="ctr">
              <a:spcBef>
                <a:spcPts val="0"/>
              </a:spcBef>
              <a:buNone/>
            </a:pPr>
            <a:r>
              <a:rPr lang="en-US" sz="3000" dirty="0" smtClean="0"/>
              <a:t>1.3 million points (rows) of data</a:t>
            </a:r>
          </a:p>
          <a:p>
            <a:pPr marL="0" indent="0" algn="ctr">
              <a:spcBef>
                <a:spcPts val="0"/>
              </a:spcBef>
              <a:buNone/>
            </a:pPr>
            <a:r>
              <a:rPr lang="en-US" sz="3000" dirty="0" smtClean="0"/>
              <a:t>or</a:t>
            </a:r>
          </a:p>
          <a:p>
            <a:pPr marL="0" indent="0" algn="ctr">
              <a:spcBef>
                <a:spcPts val="0"/>
              </a:spcBef>
              <a:buNone/>
            </a:pPr>
            <a:r>
              <a:rPr lang="en-US" sz="3000" dirty="0" smtClean="0"/>
              <a:t>1 GB data on the hard-drive</a:t>
            </a:r>
          </a:p>
          <a:p>
            <a:pPr marL="0" indent="0">
              <a:spcBef>
                <a:spcPts val="0"/>
              </a:spcBef>
              <a:buNone/>
            </a:pPr>
            <a:endParaRPr lang="en-US" sz="3000" dirty="0" smtClean="0"/>
          </a:p>
          <a:p>
            <a:pPr marL="0" indent="0" algn="ctr">
              <a:spcBef>
                <a:spcPts val="0"/>
              </a:spcBef>
              <a:buNone/>
            </a:pPr>
            <a:r>
              <a:rPr lang="en-US" sz="3000" dirty="0" smtClean="0"/>
              <a:t>For a 20 MINUTE drive, that’s:</a:t>
            </a:r>
          </a:p>
          <a:p>
            <a:pPr marL="0" indent="0" algn="ctr">
              <a:spcBef>
                <a:spcPts val="0"/>
              </a:spcBef>
              <a:buNone/>
            </a:pPr>
            <a:r>
              <a:rPr lang="en-US" sz="3000" dirty="0" smtClean="0"/>
              <a:t>1,300,000 x 60/sec x 20/min = 1,560,000,000 rows</a:t>
            </a:r>
          </a:p>
          <a:p>
            <a:pPr marL="0" indent="0" algn="ctr">
              <a:spcBef>
                <a:spcPts val="0"/>
              </a:spcBef>
              <a:buNone/>
            </a:pPr>
            <a:r>
              <a:rPr lang="en-US" sz="3000" dirty="0" smtClean="0"/>
              <a:t>or</a:t>
            </a:r>
          </a:p>
          <a:p>
            <a:pPr marL="0" indent="0" algn="ctr">
              <a:spcBef>
                <a:spcPts val="0"/>
              </a:spcBef>
              <a:buNone/>
            </a:pPr>
            <a:r>
              <a:rPr lang="en-US" sz="3000" dirty="0" smtClean="0"/>
              <a:t>120,000,000,000,000 (120TB)</a:t>
            </a:r>
          </a:p>
          <a:p>
            <a:pPr marL="0" indent="0">
              <a:spcBef>
                <a:spcPts val="0"/>
              </a:spcBef>
              <a:buNone/>
            </a:pPr>
            <a:endParaRPr lang="en-US" sz="3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Big Data</a:t>
            </a:r>
            <a:endParaRPr lang="en-US" dirty="0"/>
          </a:p>
        </p:txBody>
      </p:sp>
      <p:pic>
        <p:nvPicPr>
          <p:cNvPr id="3" name="2014-11-17_2-18-21">
            <a:hlinkClick r:id="" action="ppaction://media"/>
          </p:cNvPr>
          <p:cNvPicPr>
            <a:picLocks noGrp="1" noChangeAspect="1"/>
          </p:cNvPicPr>
          <p:nvPr>
            <p:ph idx="1"/>
            <a:videoFile r:link="rId1"/>
            <p:extLst>
              <p:ext uri="{DAA4B4D4-6D71-4841-9C94-3DE7FCFB9230}">
                <p14:media xmlns:p14="http://schemas.microsoft.com/office/powerpoint/2010/main" xmlns="" r:embed="rId4"/>
              </p:ext>
            </p:extLst>
          </p:nvPr>
        </p:nvPicPr>
        <p:blipFill>
          <a:blip r:embed="rId5" cstate="print"/>
          <a:stretch>
            <a:fillRect/>
          </a:stretch>
        </p:blipFill>
        <p:spPr>
          <a:xfrm>
            <a:off x="457200" y="1958975"/>
            <a:ext cx="8229600" cy="431006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Location</a:t>
            </a:r>
            <a:endParaRPr lang="en-US" dirty="0"/>
          </a:p>
        </p:txBody>
      </p:sp>
      <p:sp>
        <p:nvSpPr>
          <p:cNvPr id="5" name="Content Placeholder 4"/>
          <p:cNvSpPr>
            <a:spLocks noGrp="1"/>
          </p:cNvSpPr>
          <p:nvPr>
            <p:ph idx="1"/>
          </p:nvPr>
        </p:nvSpPr>
        <p:spPr>
          <a:xfrm>
            <a:off x="457200" y="1600200"/>
            <a:ext cx="8229600" cy="5029200"/>
          </a:xfrm>
        </p:spPr>
        <p:txBody>
          <a:bodyPr>
            <a:noAutofit/>
          </a:bodyPr>
          <a:lstStyle/>
          <a:p>
            <a:pPr marL="0" indent="0">
              <a:spcBef>
                <a:spcPts val="0"/>
              </a:spcBef>
              <a:buNone/>
            </a:pPr>
            <a:r>
              <a:rPr lang="en-US" dirty="0" smtClean="0"/>
              <a:t>Location Matters…</a:t>
            </a:r>
          </a:p>
          <a:p>
            <a:pPr marL="0" indent="0">
              <a:spcBef>
                <a:spcPts val="0"/>
              </a:spcBef>
              <a:buNone/>
            </a:pPr>
            <a:r>
              <a:rPr lang="en-US" dirty="0" smtClean="0"/>
              <a:t>	</a:t>
            </a:r>
            <a:endParaRPr lang="en-US" dirty="0"/>
          </a:p>
        </p:txBody>
      </p:sp>
      <p:pic>
        <p:nvPicPr>
          <p:cNvPr id="26628" name="Picture 4" descr="http://lawyerkm.com/wp-content/uploads/2010/02/location-location.jpg"/>
          <p:cNvPicPr>
            <a:picLocks noChangeAspect="1" noChangeArrowheads="1"/>
          </p:cNvPicPr>
          <p:nvPr/>
        </p:nvPicPr>
        <p:blipFill>
          <a:blip r:embed="rId3" cstate="print"/>
          <a:srcRect/>
          <a:stretch>
            <a:fillRect/>
          </a:stretch>
        </p:blipFill>
        <p:spPr bwMode="auto">
          <a:xfrm>
            <a:off x="1752600" y="2188511"/>
            <a:ext cx="5410200" cy="4517089"/>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Location</a:t>
            </a:r>
            <a:endParaRPr lang="en-US" dirty="0"/>
          </a:p>
        </p:txBody>
      </p:sp>
      <p:sp>
        <p:nvSpPr>
          <p:cNvPr id="5" name="Content Placeholder 4"/>
          <p:cNvSpPr>
            <a:spLocks noGrp="1"/>
          </p:cNvSpPr>
          <p:nvPr>
            <p:ph idx="1"/>
          </p:nvPr>
        </p:nvSpPr>
        <p:spPr>
          <a:xfrm>
            <a:off x="457200" y="1600200"/>
            <a:ext cx="8229600" cy="5029200"/>
          </a:xfrm>
        </p:spPr>
        <p:txBody>
          <a:bodyPr>
            <a:noAutofit/>
          </a:bodyPr>
          <a:lstStyle/>
          <a:p>
            <a:pPr marL="0" indent="0">
              <a:spcBef>
                <a:spcPts val="0"/>
              </a:spcBef>
              <a:buNone/>
            </a:pPr>
            <a:r>
              <a:rPr lang="en-US" dirty="0" smtClean="0"/>
              <a:t>Everything happens somewhere…</a:t>
            </a:r>
          </a:p>
          <a:p>
            <a:pPr marL="0" indent="0">
              <a:spcBef>
                <a:spcPts val="0"/>
              </a:spcBef>
              <a:buNone/>
            </a:pPr>
            <a:r>
              <a:rPr lang="en-US" dirty="0" smtClean="0"/>
              <a:t>		      and at a specific time…</a:t>
            </a:r>
            <a:endParaRPr lang="en-US" dirty="0"/>
          </a:p>
        </p:txBody>
      </p:sp>
      <p:pic>
        <p:nvPicPr>
          <p:cNvPr id="26626" name="Picture 2" descr="http://devproconnections.com/site-files/devproconnections.com/files/imagecache/large_img/uploads/2013/05/map.jpg"/>
          <p:cNvPicPr>
            <a:picLocks noChangeAspect="1" noChangeArrowheads="1"/>
          </p:cNvPicPr>
          <p:nvPr/>
        </p:nvPicPr>
        <p:blipFill>
          <a:blip r:embed="rId3" cstate="print"/>
          <a:srcRect/>
          <a:stretch>
            <a:fillRect/>
          </a:stretch>
        </p:blipFill>
        <p:spPr bwMode="auto">
          <a:xfrm>
            <a:off x="1371600" y="2743200"/>
            <a:ext cx="6553200" cy="368961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1219200"/>
            <a:ext cx="5943600" cy="5262979"/>
          </a:xfrm>
          <a:prstGeom prst="rect">
            <a:avLst/>
          </a:prstGeom>
          <a:noFill/>
        </p:spPr>
        <p:txBody>
          <a:bodyPr wrap="square" rtlCol="0">
            <a:spAutoFit/>
          </a:bodyPr>
          <a:lstStyle/>
          <a:p>
            <a:r>
              <a:rPr lang="en-US" sz="1200" dirty="0" smtClean="0"/>
              <a:t>Dr. Snow is frequently referred to as the 'father of public health.' In 1854 a cholera epidemic raged across Europe. The onset of the disease is sudden and death can result in as little as a week. In London, one devastating outbreak claimed the lives of more than 500 people in just ten days. The search for the cure and the cause was furious and fruitless.</a:t>
            </a:r>
          </a:p>
          <a:p>
            <a:endParaRPr lang="en-US" sz="1200" dirty="0" smtClean="0"/>
          </a:p>
          <a:p>
            <a:r>
              <a:rPr lang="en-US" sz="1200" dirty="0" smtClean="0"/>
              <a:t>Dr. Snow had observed cholera first-hand in 1831 as an apprentice surgeon, but it was only 17 years later, in 1848-1849, that he developed a new theory for the mechanism of cholera transmission. Contrary to the prevailing belief, Snow argued that cholera was a disease of the gut and that the causal agent must enter through the mouth and then multiply within the gut of the sufferer, subsequently spreading to others. Dr. Snow reasoned that broad transmission of cholera had to be due to contaminated drinking water.</a:t>
            </a:r>
          </a:p>
          <a:p>
            <a:endParaRPr lang="en-US" sz="1200" dirty="0" smtClean="0"/>
          </a:p>
          <a:p>
            <a:r>
              <a:rPr lang="en-US" sz="1200" dirty="0" smtClean="0"/>
              <a:t>In September 1854, when Dr. Snow was called on to examine the causes of the cholera epidemic, he turned immediately to the water supply. His previous research suggested that the localized nature of the outbreak would mean that the cause had to be a contaminated pump or well, rather than a problem with the general water supply. He discovered that while there were five water pumps in the neighborhood, most of the deaths took place near the pump on Broad Street. Upon further investigation he discovered that among the deaths of people situated farther from the Broad Street pump, half of the deceased preferred the water from the Broad Street pump to their nearer pump, and another third attended school near the ill-fated pump. Upon presentation of his findings to community leaders, the handle of the Broad Street pump was removed, and the epidemic quickly abated. Further investigation of the well discovered that a sewer pipe underground was leaking raw sewage into the drinking water of the Broad Street pump.</a:t>
            </a:r>
          </a:p>
          <a:p>
            <a:endParaRPr lang="en-US" sz="1200" dirty="0" smtClean="0"/>
          </a:p>
          <a:p>
            <a:r>
              <a:rPr lang="en-US" sz="1200" dirty="0" smtClean="0"/>
              <a:t>Dr. Snow realized that a spot map illustrating the location of the deaths in the Broad Street cholera outbreak would be a useful addition to his report. Snow's famous map was first exhibited at a meeting of the Epidemiological Society of London in December 1854.</a:t>
            </a:r>
            <a:endParaRPr lang="en-US" sz="1200" dirty="0"/>
          </a:p>
        </p:txBody>
      </p:sp>
      <p:pic>
        <p:nvPicPr>
          <p:cNvPr id="29699" name="Picture 3" descr="C:\Users\Home\Desktop\11212014\John_Snow.jpg"/>
          <p:cNvPicPr>
            <a:picLocks noChangeAspect="1" noChangeArrowheads="1"/>
          </p:cNvPicPr>
          <p:nvPr/>
        </p:nvPicPr>
        <p:blipFill>
          <a:blip r:embed="rId2" cstate="print"/>
          <a:srcRect/>
          <a:stretch>
            <a:fillRect/>
          </a:stretch>
        </p:blipFill>
        <p:spPr bwMode="auto">
          <a:xfrm>
            <a:off x="6553200" y="533400"/>
            <a:ext cx="1951037" cy="3160713"/>
          </a:xfrm>
          <a:prstGeom prst="rect">
            <a:avLst/>
          </a:prstGeom>
          <a:noFill/>
        </p:spPr>
      </p:pic>
      <p:sp>
        <p:nvSpPr>
          <p:cNvPr id="8" name="Title 1"/>
          <p:cNvSpPr txBox="1">
            <a:spLocks/>
          </p:cNvSpPr>
          <p:nvPr/>
        </p:nvSpPr>
        <p:spPr>
          <a:xfrm>
            <a:off x="457200" y="274638"/>
            <a:ext cx="45720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Dr. John Snow</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29700" name="Picture 4" descr="C:\Users\Home\Desktop\11212014\broadstreetpump_night.gif"/>
          <p:cNvPicPr>
            <a:picLocks noChangeAspect="1" noChangeArrowheads="1"/>
          </p:cNvPicPr>
          <p:nvPr/>
        </p:nvPicPr>
        <p:blipFill>
          <a:blip r:embed="rId3" cstate="print"/>
          <a:srcRect/>
          <a:stretch>
            <a:fillRect/>
          </a:stretch>
        </p:blipFill>
        <p:spPr bwMode="auto">
          <a:xfrm>
            <a:off x="6705600" y="3886200"/>
            <a:ext cx="1809750" cy="2285096"/>
          </a:xfrm>
          <a:prstGeom prst="rect">
            <a:avLst/>
          </a:prstGeom>
          <a:noFill/>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Home\Desktop\11212014\js.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228600" y="304800"/>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John Snow Map, 1854</a:t>
            </a:r>
          </a:p>
          <a:p>
            <a:r>
              <a:rPr lang="en-US" dirty="0" err="1" smtClean="0"/>
              <a:t>Soho</a:t>
            </a:r>
            <a:r>
              <a:rPr lang="en-US" dirty="0" smtClean="0"/>
              <a:t>, London, England</a:t>
            </a:r>
            <a:endParaRPr lang="en-US" dirty="0"/>
          </a:p>
        </p:txBody>
      </p:sp>
      <p:sp>
        <p:nvSpPr>
          <p:cNvPr id="4" name="Left Arrow 3"/>
          <p:cNvSpPr/>
          <p:nvPr/>
        </p:nvSpPr>
        <p:spPr>
          <a:xfrm rot="18361289">
            <a:off x="7292279" y="5727949"/>
            <a:ext cx="1930854" cy="39402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Piccadilly Circus</a:t>
            </a:r>
            <a:endParaRPr lang="en-US" dirty="0"/>
          </a:p>
        </p:txBody>
      </p:sp>
      <p:sp>
        <p:nvSpPr>
          <p:cNvPr id="6" name="Right Arrow 5"/>
          <p:cNvSpPr/>
          <p:nvPr/>
        </p:nvSpPr>
        <p:spPr>
          <a:xfrm>
            <a:off x="304800" y="4495800"/>
            <a:ext cx="1828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Regent Street</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Home\Desktop\11212014\js.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228600" y="304800"/>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John Snow Map, 1854</a:t>
            </a:r>
          </a:p>
          <a:p>
            <a:r>
              <a:rPr lang="en-US" dirty="0" err="1" smtClean="0"/>
              <a:t>Soho</a:t>
            </a:r>
            <a:r>
              <a:rPr lang="en-US" dirty="0" smtClean="0"/>
              <a:t>, London, England</a:t>
            </a:r>
            <a:endParaRPr lang="en-US" dirty="0"/>
          </a:p>
        </p:txBody>
      </p:sp>
      <p:sp>
        <p:nvSpPr>
          <p:cNvPr id="4" name="Donut 3"/>
          <p:cNvSpPr/>
          <p:nvPr/>
        </p:nvSpPr>
        <p:spPr>
          <a:xfrm>
            <a:off x="2819400" y="3505200"/>
            <a:ext cx="381000" cy="609600"/>
          </a:xfrm>
          <a:prstGeom prst="donut">
            <a:avLst>
              <a:gd name="adj" fmla="val 60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5" name="Donut 4"/>
          <p:cNvSpPr/>
          <p:nvPr/>
        </p:nvSpPr>
        <p:spPr>
          <a:xfrm>
            <a:off x="4648200" y="3276600"/>
            <a:ext cx="381000" cy="609600"/>
          </a:xfrm>
          <a:prstGeom prst="donut">
            <a:avLst>
              <a:gd name="adj" fmla="val 60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6" name="Donut 5"/>
          <p:cNvSpPr/>
          <p:nvPr/>
        </p:nvSpPr>
        <p:spPr>
          <a:xfrm rot="20282552">
            <a:off x="5019702" y="2375091"/>
            <a:ext cx="990600" cy="548951"/>
          </a:xfrm>
          <a:prstGeom prst="donut">
            <a:avLst>
              <a:gd name="adj" fmla="val 60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6096000" y="3962400"/>
            <a:ext cx="381000" cy="609600"/>
          </a:xfrm>
          <a:prstGeom prst="donut">
            <a:avLst>
              <a:gd name="adj" fmla="val 60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rot="19764556">
            <a:off x="3810000" y="2895600"/>
            <a:ext cx="381000" cy="762000"/>
          </a:xfrm>
          <a:prstGeom prst="donut">
            <a:avLst>
              <a:gd name="adj" fmla="val 60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Home\Desktop\11212014\js.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6" name="TextBox 15"/>
          <p:cNvSpPr txBox="1"/>
          <p:nvPr/>
        </p:nvSpPr>
        <p:spPr>
          <a:xfrm>
            <a:off x="228600" y="304800"/>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John Snow Map, 1854</a:t>
            </a:r>
          </a:p>
          <a:p>
            <a:r>
              <a:rPr lang="en-US" dirty="0" err="1" smtClean="0"/>
              <a:t>Soho</a:t>
            </a:r>
            <a:r>
              <a:rPr lang="en-US" dirty="0" smtClean="0"/>
              <a:t>, London, England</a:t>
            </a:r>
            <a:endParaRPr lang="en-US" dirty="0"/>
          </a:p>
        </p:txBody>
      </p:sp>
      <p:sp>
        <p:nvSpPr>
          <p:cNvPr id="18" name="Donut 17"/>
          <p:cNvSpPr/>
          <p:nvPr/>
        </p:nvSpPr>
        <p:spPr>
          <a:xfrm>
            <a:off x="2438400" y="1066800"/>
            <a:ext cx="457200" cy="457200"/>
          </a:xfrm>
          <a:prstGeom prst="donut">
            <a:avLst>
              <a:gd name="adj" fmla="val 11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18"/>
          <p:cNvSpPr/>
          <p:nvPr/>
        </p:nvSpPr>
        <p:spPr>
          <a:xfrm>
            <a:off x="2362200" y="2362200"/>
            <a:ext cx="457200" cy="457200"/>
          </a:xfrm>
          <a:prstGeom prst="donut">
            <a:avLst>
              <a:gd name="adj" fmla="val 11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Donut 19"/>
          <p:cNvSpPr/>
          <p:nvPr/>
        </p:nvSpPr>
        <p:spPr>
          <a:xfrm>
            <a:off x="3581400" y="5562600"/>
            <a:ext cx="457200" cy="457200"/>
          </a:xfrm>
          <a:prstGeom prst="donut">
            <a:avLst>
              <a:gd name="adj" fmla="val 11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20"/>
          <p:cNvSpPr/>
          <p:nvPr/>
        </p:nvSpPr>
        <p:spPr>
          <a:xfrm>
            <a:off x="8382000" y="4267200"/>
            <a:ext cx="457200" cy="457200"/>
          </a:xfrm>
          <a:prstGeom prst="donut">
            <a:avLst>
              <a:gd name="adj" fmla="val 11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21"/>
          <p:cNvSpPr/>
          <p:nvPr/>
        </p:nvSpPr>
        <p:spPr>
          <a:xfrm>
            <a:off x="7086600" y="4495800"/>
            <a:ext cx="457200" cy="457200"/>
          </a:xfrm>
          <a:prstGeom prst="donut">
            <a:avLst>
              <a:gd name="adj" fmla="val 11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22"/>
          <p:cNvSpPr/>
          <p:nvPr/>
        </p:nvSpPr>
        <p:spPr>
          <a:xfrm>
            <a:off x="5105400" y="5257800"/>
            <a:ext cx="457200" cy="457200"/>
          </a:xfrm>
          <a:prstGeom prst="donut">
            <a:avLst>
              <a:gd name="adj" fmla="val 11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23"/>
          <p:cNvSpPr/>
          <p:nvPr/>
        </p:nvSpPr>
        <p:spPr>
          <a:xfrm>
            <a:off x="4724400" y="2971800"/>
            <a:ext cx="457200" cy="457200"/>
          </a:xfrm>
          <a:prstGeom prst="donut">
            <a:avLst>
              <a:gd name="adj" fmla="val 11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Home\Desktop\11212014\js1.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228600" y="304800"/>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John Snow Map, 1854</a:t>
            </a:r>
          </a:p>
          <a:p>
            <a:r>
              <a:rPr lang="en-US" dirty="0" err="1" smtClean="0"/>
              <a:t>Soho</a:t>
            </a:r>
            <a:r>
              <a:rPr lang="en-US" dirty="0" smtClean="0"/>
              <a:t>, London, England</a:t>
            </a:r>
            <a:endParaRPr lang="en-US" dirty="0"/>
          </a:p>
        </p:txBody>
      </p:sp>
      <p:sp>
        <p:nvSpPr>
          <p:cNvPr id="2" name="Right Arrow 1"/>
          <p:cNvSpPr/>
          <p:nvPr/>
        </p:nvSpPr>
        <p:spPr>
          <a:xfrm rot="19744065">
            <a:off x="-187422" y="4428526"/>
            <a:ext cx="3439650" cy="518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Location and Number of Deaths</a:t>
            </a:r>
            <a:endParaRPr lang="en-US" dirty="0"/>
          </a:p>
        </p:txBody>
      </p:sp>
      <p:sp>
        <p:nvSpPr>
          <p:cNvPr id="4" name="Left Arrow 3"/>
          <p:cNvSpPr/>
          <p:nvPr/>
        </p:nvSpPr>
        <p:spPr>
          <a:xfrm rot="17909227">
            <a:off x="2942983" y="1636933"/>
            <a:ext cx="1752600"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Water  Pump</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375"/>
            <a:ext cx="7772400" cy="1470025"/>
          </a:xfrm>
        </p:spPr>
        <p:txBody>
          <a:bodyPr>
            <a:normAutofit/>
          </a:bodyPr>
          <a:lstStyle/>
          <a:p>
            <a:r>
              <a:rPr lang="en-US" sz="4000" dirty="0" smtClean="0"/>
              <a:t>Big Data and Analytics</a:t>
            </a:r>
            <a:br>
              <a:rPr lang="en-US" sz="4000" dirty="0" smtClean="0"/>
            </a:br>
            <a:r>
              <a:rPr lang="en-US" sz="4000" b="1" dirty="0" smtClean="0"/>
              <a:t>The Big Picture</a:t>
            </a:r>
            <a:endParaRPr lang="en-US" sz="40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Home\Desktop\11212014\js.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6" name="TextBox 15"/>
          <p:cNvSpPr txBox="1"/>
          <p:nvPr/>
        </p:nvSpPr>
        <p:spPr>
          <a:xfrm>
            <a:off x="228600" y="304800"/>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John Snow Map, 1854</a:t>
            </a:r>
          </a:p>
          <a:p>
            <a:r>
              <a:rPr lang="en-US" dirty="0" err="1" smtClean="0"/>
              <a:t>Soho</a:t>
            </a:r>
            <a:r>
              <a:rPr lang="en-US" dirty="0" smtClean="0"/>
              <a:t>, London, England</a:t>
            </a:r>
            <a:endParaRPr lang="en-US" dirty="0"/>
          </a:p>
        </p:txBody>
      </p:sp>
      <p:sp>
        <p:nvSpPr>
          <p:cNvPr id="18" name="Donut 17"/>
          <p:cNvSpPr/>
          <p:nvPr/>
        </p:nvSpPr>
        <p:spPr>
          <a:xfrm>
            <a:off x="2438400" y="1066800"/>
            <a:ext cx="457200" cy="457200"/>
          </a:xfrm>
          <a:prstGeom prst="donut">
            <a:avLst>
              <a:gd name="adj" fmla="val 11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18"/>
          <p:cNvSpPr/>
          <p:nvPr/>
        </p:nvSpPr>
        <p:spPr>
          <a:xfrm>
            <a:off x="2362200" y="2362200"/>
            <a:ext cx="457200" cy="457200"/>
          </a:xfrm>
          <a:prstGeom prst="donut">
            <a:avLst>
              <a:gd name="adj" fmla="val 11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Donut 19"/>
          <p:cNvSpPr/>
          <p:nvPr/>
        </p:nvSpPr>
        <p:spPr>
          <a:xfrm>
            <a:off x="3581400" y="5562600"/>
            <a:ext cx="457200" cy="457200"/>
          </a:xfrm>
          <a:prstGeom prst="donut">
            <a:avLst>
              <a:gd name="adj" fmla="val 11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20"/>
          <p:cNvSpPr/>
          <p:nvPr/>
        </p:nvSpPr>
        <p:spPr>
          <a:xfrm>
            <a:off x="8382000" y="4267200"/>
            <a:ext cx="457200" cy="457200"/>
          </a:xfrm>
          <a:prstGeom prst="donut">
            <a:avLst>
              <a:gd name="adj" fmla="val 11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21"/>
          <p:cNvSpPr/>
          <p:nvPr/>
        </p:nvSpPr>
        <p:spPr>
          <a:xfrm>
            <a:off x="7086600" y="4495800"/>
            <a:ext cx="457200" cy="457200"/>
          </a:xfrm>
          <a:prstGeom prst="donut">
            <a:avLst>
              <a:gd name="adj" fmla="val 11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22"/>
          <p:cNvSpPr/>
          <p:nvPr/>
        </p:nvSpPr>
        <p:spPr>
          <a:xfrm>
            <a:off x="5105400" y="5257800"/>
            <a:ext cx="457200" cy="457200"/>
          </a:xfrm>
          <a:prstGeom prst="donut">
            <a:avLst>
              <a:gd name="adj" fmla="val 11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23"/>
          <p:cNvSpPr/>
          <p:nvPr/>
        </p:nvSpPr>
        <p:spPr>
          <a:xfrm>
            <a:off x="4724400" y="2971800"/>
            <a:ext cx="457200" cy="457200"/>
          </a:xfrm>
          <a:prstGeom prst="donut">
            <a:avLst>
              <a:gd name="adj" fmla="val 1101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Home\Desktop\11212014\snow.png"/>
          <p:cNvPicPr>
            <a:picLocks noChangeAspect="1" noChangeArrowheads="1"/>
          </p:cNvPicPr>
          <p:nvPr/>
        </p:nvPicPr>
        <p:blipFill>
          <a:blip r:embed="rId2" cstate="print"/>
          <a:srcRect/>
          <a:stretch>
            <a:fillRect/>
          </a:stretch>
        </p:blipFill>
        <p:spPr bwMode="auto">
          <a:xfrm>
            <a:off x="85725" y="195263"/>
            <a:ext cx="8972550" cy="6467475"/>
          </a:xfrm>
          <a:prstGeom prst="rect">
            <a:avLst/>
          </a:prstGeom>
          <a:noFill/>
        </p:spPr>
      </p:pic>
      <p:sp>
        <p:nvSpPr>
          <p:cNvPr id="4" name="TextBox 3"/>
          <p:cNvSpPr txBox="1"/>
          <p:nvPr/>
        </p:nvSpPr>
        <p:spPr>
          <a:xfrm>
            <a:off x="228600" y="304800"/>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160 Years Later</a:t>
            </a:r>
          </a:p>
          <a:p>
            <a:r>
              <a:rPr lang="en-US" dirty="0" err="1" smtClean="0"/>
              <a:t>Soho</a:t>
            </a:r>
            <a:r>
              <a:rPr lang="en-US" dirty="0" smtClean="0"/>
              <a:t>, London, England</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descr="C:\Users\Home\Desktop\11212014\snow1.png"/>
          <p:cNvPicPr>
            <a:picLocks noChangeAspect="1" noChangeArrowheads="1"/>
          </p:cNvPicPr>
          <p:nvPr/>
        </p:nvPicPr>
        <p:blipFill>
          <a:blip r:embed="rId2" cstate="print"/>
          <a:srcRect/>
          <a:stretch>
            <a:fillRect/>
          </a:stretch>
        </p:blipFill>
        <p:spPr bwMode="auto">
          <a:xfrm>
            <a:off x="85725" y="195263"/>
            <a:ext cx="8972550" cy="6467475"/>
          </a:xfrm>
          <a:prstGeom prst="rect">
            <a:avLst/>
          </a:prstGeom>
          <a:noFill/>
        </p:spPr>
      </p:pic>
      <p:sp>
        <p:nvSpPr>
          <p:cNvPr id="5" name="TextBox 4"/>
          <p:cNvSpPr txBox="1"/>
          <p:nvPr/>
        </p:nvSpPr>
        <p:spPr>
          <a:xfrm>
            <a:off x="228600" y="304800"/>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2014 map / 1854 map</a:t>
            </a:r>
          </a:p>
          <a:p>
            <a:r>
              <a:rPr lang="en-US" dirty="0" err="1" smtClean="0"/>
              <a:t>Soho</a:t>
            </a:r>
            <a:r>
              <a:rPr lang="en-US" dirty="0" smtClean="0"/>
              <a:t>, London, England</a:t>
            </a:r>
            <a:endParaRPr lang="en-US" dirty="0"/>
          </a:p>
        </p:txBody>
      </p:sp>
      <p:sp>
        <p:nvSpPr>
          <p:cNvPr id="6" name="TextBox 5"/>
          <p:cNvSpPr txBox="1"/>
          <p:nvPr/>
        </p:nvSpPr>
        <p:spPr>
          <a:xfrm>
            <a:off x="6553200" y="5867400"/>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err="1" smtClean="0"/>
              <a:t>Georeferenced</a:t>
            </a:r>
            <a:r>
              <a:rPr lang="en-US" dirty="0" smtClean="0"/>
              <a:t> image of the 1854 map</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Home\Desktop\11212014\snow2.png"/>
          <p:cNvPicPr>
            <a:picLocks noChangeAspect="1" noChangeArrowheads="1"/>
          </p:cNvPicPr>
          <p:nvPr/>
        </p:nvPicPr>
        <p:blipFill>
          <a:blip r:embed="rId2" cstate="print"/>
          <a:srcRect/>
          <a:stretch>
            <a:fillRect/>
          </a:stretch>
        </p:blipFill>
        <p:spPr bwMode="auto">
          <a:xfrm>
            <a:off x="85725" y="195263"/>
            <a:ext cx="8972550" cy="6467475"/>
          </a:xfrm>
          <a:prstGeom prst="rect">
            <a:avLst/>
          </a:prstGeom>
          <a:noFill/>
        </p:spPr>
      </p:pic>
      <p:sp>
        <p:nvSpPr>
          <p:cNvPr id="5" name="TextBox 4"/>
          <p:cNvSpPr txBox="1"/>
          <p:nvPr/>
        </p:nvSpPr>
        <p:spPr>
          <a:xfrm>
            <a:off x="228600" y="304800"/>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2014 map / 1854 map</a:t>
            </a:r>
          </a:p>
          <a:p>
            <a:r>
              <a:rPr lang="en-US" dirty="0" err="1" smtClean="0"/>
              <a:t>Soho</a:t>
            </a:r>
            <a:r>
              <a:rPr lang="en-US" dirty="0" smtClean="0"/>
              <a:t>, London, England</a:t>
            </a:r>
            <a:endParaRPr lang="en-US" dirty="0"/>
          </a:p>
        </p:txBody>
      </p:sp>
      <p:sp>
        <p:nvSpPr>
          <p:cNvPr id="4" name="TextBox 3"/>
          <p:cNvSpPr txBox="1"/>
          <p:nvPr/>
        </p:nvSpPr>
        <p:spPr>
          <a:xfrm>
            <a:off x="6553200" y="5867400"/>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L</a:t>
            </a:r>
            <a:r>
              <a:rPr lang="en-US" dirty="0" smtClean="0"/>
              <a:t>ocations of water pumps and deaths</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Home\Desktop\11212014\snow3.png"/>
          <p:cNvPicPr>
            <a:picLocks noChangeAspect="1" noChangeArrowheads="1"/>
          </p:cNvPicPr>
          <p:nvPr/>
        </p:nvPicPr>
        <p:blipFill>
          <a:blip r:embed="rId2" cstate="print"/>
          <a:srcRect/>
          <a:stretch>
            <a:fillRect/>
          </a:stretch>
        </p:blipFill>
        <p:spPr bwMode="auto">
          <a:xfrm>
            <a:off x="85725" y="195263"/>
            <a:ext cx="8972550" cy="6467475"/>
          </a:xfrm>
          <a:prstGeom prst="rect">
            <a:avLst/>
          </a:prstGeom>
          <a:noFill/>
        </p:spPr>
      </p:pic>
      <p:sp>
        <p:nvSpPr>
          <p:cNvPr id="3" name="TextBox 2"/>
          <p:cNvSpPr txBox="1"/>
          <p:nvPr/>
        </p:nvSpPr>
        <p:spPr>
          <a:xfrm>
            <a:off x="228600" y="304800"/>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2014 map / 1854 map</a:t>
            </a:r>
          </a:p>
          <a:p>
            <a:r>
              <a:rPr lang="en-US" dirty="0" err="1" smtClean="0"/>
              <a:t>Soho</a:t>
            </a:r>
            <a:r>
              <a:rPr lang="en-US" dirty="0" smtClean="0"/>
              <a:t>, London, England</a:t>
            </a:r>
            <a:endParaRPr lang="en-US" dirty="0"/>
          </a:p>
        </p:txBody>
      </p:sp>
      <p:sp>
        <p:nvSpPr>
          <p:cNvPr id="4" name="TextBox 3"/>
          <p:cNvSpPr txBox="1"/>
          <p:nvPr/>
        </p:nvSpPr>
        <p:spPr>
          <a:xfrm>
            <a:off x="6553200" y="5867400"/>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Density of location of deaths</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Home\Desktop\11212014\snow4.png"/>
          <p:cNvPicPr>
            <a:picLocks noChangeAspect="1" noChangeArrowheads="1"/>
          </p:cNvPicPr>
          <p:nvPr/>
        </p:nvPicPr>
        <p:blipFill>
          <a:blip r:embed="rId2" cstate="print"/>
          <a:srcRect/>
          <a:stretch>
            <a:fillRect/>
          </a:stretch>
        </p:blipFill>
        <p:spPr bwMode="auto">
          <a:xfrm>
            <a:off x="85725" y="195263"/>
            <a:ext cx="8972550" cy="6467475"/>
          </a:xfrm>
          <a:prstGeom prst="rect">
            <a:avLst/>
          </a:prstGeom>
          <a:noFill/>
        </p:spPr>
      </p:pic>
      <p:sp>
        <p:nvSpPr>
          <p:cNvPr id="3" name="TextBox 2"/>
          <p:cNvSpPr txBox="1"/>
          <p:nvPr/>
        </p:nvSpPr>
        <p:spPr>
          <a:xfrm>
            <a:off x="228600" y="304800"/>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2014 map / 1854 map</a:t>
            </a:r>
          </a:p>
          <a:p>
            <a:r>
              <a:rPr lang="en-US" dirty="0" err="1" smtClean="0"/>
              <a:t>Soho</a:t>
            </a:r>
            <a:r>
              <a:rPr lang="en-US" dirty="0" smtClean="0"/>
              <a:t>, London, England</a:t>
            </a:r>
            <a:endParaRPr lang="en-US" dirty="0"/>
          </a:p>
        </p:txBody>
      </p:sp>
      <p:sp>
        <p:nvSpPr>
          <p:cNvPr id="8" name="Right Arrow 7"/>
          <p:cNvSpPr/>
          <p:nvPr/>
        </p:nvSpPr>
        <p:spPr>
          <a:xfrm rot="20251234">
            <a:off x="2509366" y="3496794"/>
            <a:ext cx="2438400" cy="457200"/>
          </a:xfrm>
          <a:prstGeom prst="rightArrow">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Broad Street Pump</a:t>
            </a:r>
            <a:endParaRPr lang="en-US" dirty="0">
              <a:solidFill>
                <a:schemeClr val="tx2"/>
              </a:solidFill>
            </a:endParaRPr>
          </a:p>
        </p:txBody>
      </p:sp>
      <p:sp>
        <p:nvSpPr>
          <p:cNvPr id="5" name="TextBox 4"/>
          <p:cNvSpPr txBox="1"/>
          <p:nvPr/>
        </p:nvSpPr>
        <p:spPr>
          <a:xfrm>
            <a:off x="6553200" y="5867400"/>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Statistically significant “hot spots” of deaths</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Home\Desktop\11212014\snow5.png"/>
          <p:cNvPicPr>
            <a:picLocks noChangeAspect="1" noChangeArrowheads="1"/>
          </p:cNvPicPr>
          <p:nvPr/>
        </p:nvPicPr>
        <p:blipFill>
          <a:blip r:embed="rId2" cstate="print"/>
          <a:srcRect/>
          <a:stretch>
            <a:fillRect/>
          </a:stretch>
        </p:blipFill>
        <p:spPr bwMode="auto">
          <a:xfrm>
            <a:off x="85725" y="195263"/>
            <a:ext cx="8972550" cy="6467475"/>
          </a:xfrm>
          <a:prstGeom prst="rect">
            <a:avLst/>
          </a:prstGeom>
          <a:noFill/>
        </p:spPr>
      </p:pic>
      <p:sp>
        <p:nvSpPr>
          <p:cNvPr id="3" name="TextBox 2"/>
          <p:cNvSpPr txBox="1"/>
          <p:nvPr/>
        </p:nvSpPr>
        <p:spPr>
          <a:xfrm>
            <a:off x="228600" y="304800"/>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John Snow now…</a:t>
            </a:r>
          </a:p>
          <a:p>
            <a:r>
              <a:rPr lang="en-US" dirty="0" err="1" smtClean="0"/>
              <a:t>Soho</a:t>
            </a:r>
            <a:r>
              <a:rPr lang="en-US" dirty="0" smtClean="0"/>
              <a:t>, London, England</a:t>
            </a:r>
          </a:p>
        </p:txBody>
      </p:sp>
      <p:sp>
        <p:nvSpPr>
          <p:cNvPr id="4" name="TextBox 3"/>
          <p:cNvSpPr txBox="1"/>
          <p:nvPr/>
        </p:nvSpPr>
        <p:spPr>
          <a:xfrm>
            <a:off x="6553200" y="5867400"/>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Water mains and branches</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Home\Desktop\11212014\snow6.png"/>
          <p:cNvPicPr>
            <a:picLocks noChangeAspect="1" noChangeArrowheads="1"/>
          </p:cNvPicPr>
          <p:nvPr/>
        </p:nvPicPr>
        <p:blipFill>
          <a:blip r:embed="rId2" cstate="print"/>
          <a:srcRect/>
          <a:stretch>
            <a:fillRect/>
          </a:stretch>
        </p:blipFill>
        <p:spPr bwMode="auto">
          <a:xfrm>
            <a:off x="85725" y="195263"/>
            <a:ext cx="8972550" cy="6467475"/>
          </a:xfrm>
          <a:prstGeom prst="rect">
            <a:avLst/>
          </a:prstGeom>
          <a:noFill/>
        </p:spPr>
      </p:pic>
      <p:sp>
        <p:nvSpPr>
          <p:cNvPr id="3" name="TextBox 2"/>
          <p:cNvSpPr txBox="1"/>
          <p:nvPr/>
        </p:nvSpPr>
        <p:spPr>
          <a:xfrm>
            <a:off x="228600" y="304800"/>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John Snow now…</a:t>
            </a:r>
          </a:p>
          <a:p>
            <a:r>
              <a:rPr lang="en-US" dirty="0" err="1" smtClean="0"/>
              <a:t>Soho</a:t>
            </a:r>
            <a:r>
              <a:rPr lang="en-US" dirty="0" smtClean="0"/>
              <a:t>, London, England</a:t>
            </a:r>
            <a:endParaRPr lang="en-US" dirty="0"/>
          </a:p>
        </p:txBody>
      </p:sp>
      <p:sp>
        <p:nvSpPr>
          <p:cNvPr id="4" name="TextBox 3"/>
          <p:cNvSpPr txBox="1"/>
          <p:nvPr/>
        </p:nvSpPr>
        <p:spPr>
          <a:xfrm>
            <a:off x="6553200" y="5867400"/>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Real-time monitoring to identify problems</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Home\Desktop\11212014\snow8.png"/>
          <p:cNvPicPr>
            <a:picLocks noChangeAspect="1" noChangeArrowheads="1"/>
          </p:cNvPicPr>
          <p:nvPr/>
        </p:nvPicPr>
        <p:blipFill>
          <a:blip r:embed="rId2" cstate="print"/>
          <a:srcRect/>
          <a:stretch>
            <a:fillRect/>
          </a:stretch>
        </p:blipFill>
        <p:spPr bwMode="auto">
          <a:xfrm>
            <a:off x="85725" y="195263"/>
            <a:ext cx="8972550" cy="6467475"/>
          </a:xfrm>
          <a:prstGeom prst="rect">
            <a:avLst/>
          </a:prstGeom>
          <a:noFill/>
        </p:spPr>
      </p:pic>
      <p:sp>
        <p:nvSpPr>
          <p:cNvPr id="3" name="TextBox 2"/>
          <p:cNvSpPr txBox="1"/>
          <p:nvPr/>
        </p:nvSpPr>
        <p:spPr>
          <a:xfrm>
            <a:off x="228600" y="304800"/>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John Snow now…</a:t>
            </a:r>
          </a:p>
          <a:p>
            <a:r>
              <a:rPr lang="en-US" dirty="0" err="1" smtClean="0"/>
              <a:t>Soho</a:t>
            </a:r>
            <a:r>
              <a:rPr lang="en-US" dirty="0" smtClean="0"/>
              <a:t>, London, England</a:t>
            </a:r>
            <a:endParaRPr lang="en-US" dirty="0"/>
          </a:p>
        </p:txBody>
      </p:sp>
      <p:sp>
        <p:nvSpPr>
          <p:cNvPr id="4" name="TextBox 3"/>
          <p:cNvSpPr txBox="1"/>
          <p:nvPr/>
        </p:nvSpPr>
        <p:spPr>
          <a:xfrm>
            <a:off x="6553200" y="5867400"/>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Hot spot analysis and identified water lines</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Home\Desktop\11212014\snow11.png"/>
          <p:cNvPicPr>
            <a:picLocks noChangeAspect="1" noChangeArrowheads="1"/>
          </p:cNvPicPr>
          <p:nvPr/>
        </p:nvPicPr>
        <p:blipFill>
          <a:blip r:embed="rId2" cstate="print"/>
          <a:srcRect/>
          <a:stretch>
            <a:fillRect/>
          </a:stretch>
        </p:blipFill>
        <p:spPr bwMode="auto">
          <a:xfrm>
            <a:off x="85725" y="195263"/>
            <a:ext cx="8972550" cy="6467475"/>
          </a:xfrm>
          <a:prstGeom prst="rect">
            <a:avLst/>
          </a:prstGeom>
          <a:noFill/>
        </p:spPr>
      </p:pic>
      <p:sp>
        <p:nvSpPr>
          <p:cNvPr id="3" name="TextBox 2"/>
          <p:cNvSpPr txBox="1"/>
          <p:nvPr/>
        </p:nvSpPr>
        <p:spPr>
          <a:xfrm>
            <a:off x="228600" y="304800"/>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John Snow now…</a:t>
            </a:r>
          </a:p>
          <a:p>
            <a:r>
              <a:rPr lang="en-US" dirty="0" err="1" smtClean="0"/>
              <a:t>Soho</a:t>
            </a:r>
            <a:r>
              <a:rPr lang="en-US" dirty="0" smtClean="0"/>
              <a:t>, London, England</a:t>
            </a:r>
            <a:endParaRPr lang="en-US" dirty="0"/>
          </a:p>
        </p:txBody>
      </p:sp>
      <p:sp>
        <p:nvSpPr>
          <p:cNvPr id="4" name="TextBox 3"/>
          <p:cNvSpPr txBox="1"/>
          <p:nvPr/>
        </p:nvSpPr>
        <p:spPr>
          <a:xfrm>
            <a:off x="6553200" y="5867400"/>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Location of 999 calls and water lines</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endParaRPr lang="en-US" dirty="0"/>
          </a:p>
        </p:txBody>
      </p:sp>
      <p:pic>
        <p:nvPicPr>
          <p:cNvPr id="1028" name="Picture 4" descr="file:///D:/books/THE%20INTERNET%20OF%20EVERYTHING%20%202014%20%5BSLIDE%20DECK%5D%20SAI%20-%20Business%20Insider_files/ioe.png"/>
          <p:cNvPicPr>
            <a:picLocks noChangeAspect="1" noChangeArrowheads="1"/>
          </p:cNvPicPr>
          <p:nvPr/>
        </p:nvPicPr>
        <p:blipFill>
          <a:blip r:embed="rId2" cstate="print"/>
          <a:srcRect/>
          <a:stretch>
            <a:fillRect/>
          </a:stretch>
        </p:blipFill>
        <p:spPr bwMode="auto">
          <a:xfrm>
            <a:off x="609600" y="960628"/>
            <a:ext cx="7924800" cy="5897372"/>
          </a:xfrm>
          <a:prstGeom prst="rect">
            <a:avLst/>
          </a:prstGeom>
          <a:noFill/>
        </p:spPr>
      </p:pic>
      <p:sp>
        <p:nvSpPr>
          <p:cNvPr id="8" name="Rectangle 7"/>
          <p:cNvSpPr/>
          <p:nvPr/>
        </p:nvSpPr>
        <p:spPr>
          <a:xfrm>
            <a:off x="7010400" y="1828800"/>
            <a:ext cx="152400" cy="4495800"/>
          </a:xfrm>
          <a:prstGeom prst="rect">
            <a:avLst/>
          </a:prstGeom>
          <a:solidFill>
            <a:schemeClr val="accent1">
              <a:alpha val="27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981200" y="2514600"/>
            <a:ext cx="4191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We’re  About Here</a:t>
            </a:r>
            <a:endParaRPr lang="en-US" dirty="0"/>
          </a:p>
        </p:txBody>
      </p:sp>
      <p:sp>
        <p:nvSpPr>
          <p:cNvPr id="2" name="Title 1"/>
          <p:cNvSpPr>
            <a:spLocks noGrp="1"/>
          </p:cNvSpPr>
          <p:nvPr>
            <p:ph type="title"/>
          </p:nvPr>
        </p:nvSpPr>
        <p:spPr>
          <a:solidFill>
            <a:schemeClr val="bg1"/>
          </a:solidFill>
        </p:spPr>
        <p:txBody>
          <a:bodyPr>
            <a:normAutofit/>
          </a:bodyPr>
          <a:lstStyle/>
          <a:p>
            <a:r>
              <a:rPr lang="en-US" dirty="0" smtClean="0"/>
              <a:t>Internet of Everything</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Home\Desktop\11212014\snow10.png"/>
          <p:cNvPicPr>
            <a:picLocks noChangeAspect="1" noChangeArrowheads="1"/>
          </p:cNvPicPr>
          <p:nvPr/>
        </p:nvPicPr>
        <p:blipFill>
          <a:blip r:embed="rId2" cstate="print"/>
          <a:srcRect/>
          <a:stretch>
            <a:fillRect/>
          </a:stretch>
        </p:blipFill>
        <p:spPr bwMode="auto">
          <a:xfrm>
            <a:off x="85725" y="195263"/>
            <a:ext cx="8972550" cy="6467475"/>
          </a:xfrm>
          <a:prstGeom prst="rect">
            <a:avLst/>
          </a:prstGeom>
          <a:noFill/>
        </p:spPr>
      </p:pic>
      <p:sp>
        <p:nvSpPr>
          <p:cNvPr id="3" name="TextBox 2"/>
          <p:cNvSpPr txBox="1"/>
          <p:nvPr/>
        </p:nvSpPr>
        <p:spPr>
          <a:xfrm>
            <a:off x="228600" y="304800"/>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John Snow now…</a:t>
            </a:r>
          </a:p>
          <a:p>
            <a:r>
              <a:rPr lang="en-US" dirty="0" err="1" smtClean="0"/>
              <a:t>Soho</a:t>
            </a:r>
            <a:r>
              <a:rPr lang="en-US" dirty="0" smtClean="0"/>
              <a:t>, London, England</a:t>
            </a:r>
            <a:endParaRPr lang="en-US" dirty="0"/>
          </a:p>
        </p:txBody>
      </p:sp>
      <p:sp>
        <p:nvSpPr>
          <p:cNvPr id="4" name="TextBox 3"/>
          <p:cNvSpPr txBox="1"/>
          <p:nvPr/>
        </p:nvSpPr>
        <p:spPr>
          <a:xfrm>
            <a:off x="6553200" y="5867400"/>
            <a:ext cx="23622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999 “hot spots” related to waterborne illness</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txBox="1">
            <a:spLocks/>
          </p:cNvSpPr>
          <p:nvPr/>
        </p:nvSpPr>
        <p:spPr>
          <a:xfrm>
            <a:off x="457200" y="1600200"/>
            <a:ext cx="8229600" cy="50292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Previous examples were: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3200" dirty="0" smtClean="0"/>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Descriptive</a:t>
            </a:r>
            <a:r>
              <a:rPr kumimoji="0" lang="en-US" sz="3200" b="0" i="0" u="none" strike="noStrike" kern="1200" cap="none" spc="0" normalizeH="0" noProof="0" dirty="0" smtClean="0">
                <a:ln>
                  <a:noFill/>
                </a:ln>
                <a:solidFill>
                  <a:schemeClr val="tx1"/>
                </a:solidFill>
                <a:effectLst/>
                <a:uLnTx/>
                <a:uFillTx/>
                <a:latin typeface="+mn-lt"/>
                <a:ea typeface="+mn-ea"/>
                <a:cs typeface="+mn-cs"/>
              </a:rPr>
              <a:t> – What Happened?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baseline="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noProof="0" dirty="0" smtClean="0">
                <a:ln>
                  <a:noFill/>
                </a:ln>
                <a:solidFill>
                  <a:schemeClr val="tx1"/>
                </a:solidFill>
                <a:effectLst/>
                <a:uLnTx/>
                <a:uFillTx/>
                <a:latin typeface="+mn-lt"/>
                <a:ea typeface="+mn-ea"/>
                <a:cs typeface="+mn-cs"/>
              </a:rPr>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Diagnostic – Why Did</a:t>
            </a:r>
            <a:r>
              <a:rPr kumimoji="0" lang="en-US" sz="3200" b="0" i="0" u="none" strike="noStrike" kern="1200" cap="none" spc="0" normalizeH="0" noProof="0" dirty="0" smtClean="0">
                <a:ln>
                  <a:noFill/>
                </a:ln>
                <a:solidFill>
                  <a:schemeClr val="tx1"/>
                </a:solidFill>
                <a:effectLst/>
                <a:uLnTx/>
                <a:uFillTx/>
                <a:latin typeface="+mn-lt"/>
                <a:ea typeface="+mn-ea"/>
                <a:cs typeface="+mn-cs"/>
              </a:rPr>
              <a:t> It Happen?</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p>
        </p:txBody>
      </p:sp>
      <p:sp>
        <p:nvSpPr>
          <p:cNvPr id="5" name="Title 1"/>
          <p:cNvSpPr txBox="1">
            <a:spLocks/>
          </p:cNvSpPr>
          <p:nvPr/>
        </p:nvSpPr>
        <p:spPr>
          <a:xfrm>
            <a:off x="457200" y="274638"/>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John Snow Now…</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txBox="1">
            <a:spLocks/>
          </p:cNvSpPr>
          <p:nvPr/>
        </p:nvSpPr>
        <p:spPr>
          <a:xfrm>
            <a:off x="457200" y="1600200"/>
            <a:ext cx="8229600" cy="50292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What about…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3200" dirty="0" smtClean="0"/>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Predictive</a:t>
            </a:r>
            <a:r>
              <a:rPr kumimoji="0" lang="en-US" sz="3200" b="0" i="0" u="none" strike="noStrike" kern="1200" cap="none" spc="0" normalizeH="0" noProof="0" dirty="0" smtClean="0">
                <a:ln>
                  <a:noFill/>
                </a:ln>
                <a:solidFill>
                  <a:schemeClr val="tx1"/>
                </a:solidFill>
                <a:effectLst/>
                <a:uLnTx/>
                <a:uFillTx/>
                <a:latin typeface="+mn-lt"/>
                <a:ea typeface="+mn-ea"/>
                <a:cs typeface="+mn-cs"/>
              </a:rPr>
              <a:t> – What Will Happen?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baseline="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noProof="0" dirty="0" smtClean="0">
                <a:ln>
                  <a:noFill/>
                </a:ln>
                <a:solidFill>
                  <a:schemeClr val="tx1"/>
                </a:solidFill>
                <a:effectLst/>
                <a:uLnTx/>
                <a:uFillTx/>
                <a:latin typeface="+mn-lt"/>
                <a:ea typeface="+mn-ea"/>
                <a:cs typeface="+mn-cs"/>
              </a:rPr>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Prescriptive – What Should We Do</a:t>
            </a:r>
            <a:r>
              <a:rPr kumimoji="0" lang="en-US" sz="3200" b="0" i="0" u="none" strike="noStrike" kern="1200" cap="none" spc="0" normalizeH="0" noProof="0" dirty="0" smtClean="0">
                <a:ln>
                  <a:noFill/>
                </a:ln>
                <a:solidFill>
                  <a:schemeClr val="tx1"/>
                </a:solidFill>
                <a:effectLst/>
                <a:uLnTx/>
                <a:uFillTx/>
                <a:latin typeface="+mn-lt"/>
                <a:ea typeface="+mn-ea"/>
                <a:cs typeface="+mn-cs"/>
              </a:rPr>
              <a:t>?</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p>
        </p:txBody>
      </p:sp>
      <p:sp>
        <p:nvSpPr>
          <p:cNvPr id="5" name="Title 1"/>
          <p:cNvSpPr txBox="1">
            <a:spLocks/>
          </p:cNvSpPr>
          <p:nvPr/>
        </p:nvSpPr>
        <p:spPr>
          <a:xfrm>
            <a:off x="457200" y="274638"/>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John Snow Now…</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John Snow Now…</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81000"/>
            <a:ext cx="9144000" cy="6100354"/>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John Snow Now…</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78823"/>
            <a:ext cx="9144000" cy="610035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24037" y="681037"/>
            <a:ext cx="5495925" cy="5495925"/>
          </a:xfrm>
          <a:prstGeom prst="rect">
            <a:avLst/>
          </a:prstGeom>
        </p:spPr>
      </p:pic>
    </p:spTree>
    <p:extLst>
      <p:ext uri="{BB962C8B-B14F-4D97-AF65-F5344CB8AC3E}">
        <p14:creationId xmlns:p14="http://schemas.microsoft.com/office/powerpoint/2010/main" xmlns="" val="21372525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txBox="1">
            <a:spLocks/>
          </p:cNvSpPr>
          <p:nvPr/>
        </p:nvSpPr>
        <p:spPr>
          <a:xfrm>
            <a:off x="457200" y="1600200"/>
            <a:ext cx="8229600" cy="5029200"/>
          </a:xfrm>
          <a:prstGeom prst="rect">
            <a:avLst/>
          </a:prstGeom>
        </p:spPr>
        <p:txBody>
          <a:bodyPr>
            <a:noAutofit/>
          </a:bodyPr>
          <a:lstStyle/>
          <a:p>
            <a:pPr>
              <a:defRPr/>
            </a:pPr>
            <a:r>
              <a:rPr lang="en-US" sz="2800" dirty="0"/>
              <a:t>The ability to run multiple simulations, using big </a:t>
            </a:r>
            <a:r>
              <a:rPr lang="en-US" sz="2800" dirty="0" smtClean="0"/>
              <a:t>data, big data </a:t>
            </a:r>
            <a:r>
              <a:rPr lang="en-US" sz="2800" dirty="0"/>
              <a:t>technologies, </a:t>
            </a:r>
            <a:r>
              <a:rPr lang="en-US" sz="2800" dirty="0" smtClean="0"/>
              <a:t>and sophisticated analysis…</a:t>
            </a:r>
          </a:p>
          <a:p>
            <a:pPr>
              <a:defRPr/>
            </a:pPr>
            <a:endParaRPr lang="en-US" sz="2800" dirty="0"/>
          </a:p>
          <a:p>
            <a:pPr>
              <a:defRPr/>
            </a:pPr>
            <a:r>
              <a:rPr lang="en-US" sz="2800" dirty="0" smtClean="0"/>
              <a:t>For example,</a:t>
            </a:r>
            <a:endParaRPr lang="en-US" sz="2800" dirty="0"/>
          </a:p>
          <a:p>
            <a:pPr marR="0" lvl="0" algn="l" defTabSz="914400" rtl="0" eaLnBrk="1" fontAlgn="auto" latinLnBrk="0" hangingPunct="1">
              <a:lnSpc>
                <a:spcPct val="100000"/>
              </a:lnSpc>
              <a:spcAft>
                <a:spcPts val="0"/>
              </a:spcAft>
              <a:buClrTx/>
              <a:buSzTx/>
              <a:buFont typeface="Arial" pitchFamily="34" charset="0"/>
              <a:buNone/>
              <a:tabLst/>
              <a:defRPr/>
            </a:pPr>
            <a:endParaRPr lang="en-US" sz="2800" dirty="0" smtClean="0"/>
          </a:p>
          <a:p>
            <a:pPr marR="0" lvl="0" algn="l" defTabSz="914400" rtl="0" eaLnBrk="1" fontAlgn="auto" latinLnBrk="0" hangingPunct="1">
              <a:lnSpc>
                <a:spcPct val="100000"/>
              </a:lnSpc>
              <a:spcAft>
                <a:spcPts val="0"/>
              </a:spcAft>
              <a:buClrTx/>
              <a:buSzTx/>
              <a:buFont typeface="Arial" pitchFamily="34" charset="0"/>
              <a:buNone/>
              <a:tabLst/>
              <a:defRPr/>
            </a:pPr>
            <a:r>
              <a:rPr lang="en-US" sz="2800" dirty="0" smtClean="0"/>
              <a:t>Global </a:t>
            </a:r>
            <a:r>
              <a:rPr lang="en-US" sz="2800" dirty="0"/>
              <a:t>e</a:t>
            </a:r>
            <a:r>
              <a:rPr lang="en-US" sz="2800" dirty="0" smtClean="0"/>
              <a:t>pidemic and mobility modeling combining data on human population, human mobility, and complex, stochastic, </a:t>
            </a:r>
            <a:r>
              <a:rPr lang="en-US" sz="2800" dirty="0"/>
              <a:t>models of disease </a:t>
            </a:r>
            <a:r>
              <a:rPr lang="en-US" sz="2800" dirty="0" smtClean="0"/>
              <a:t>transmission.</a:t>
            </a:r>
          </a:p>
          <a:p>
            <a:pPr marR="0" lvl="0" algn="l" defTabSz="914400" rtl="0" eaLnBrk="1" fontAlgn="auto" latinLnBrk="0" hangingPunct="1">
              <a:lnSpc>
                <a:spcPct val="100000"/>
              </a:lnSpc>
              <a:spcAft>
                <a:spcPts val="0"/>
              </a:spcAft>
              <a:buClrTx/>
              <a:buSzTx/>
              <a:buFont typeface="Arial" pitchFamily="34" charset="0"/>
              <a:buNone/>
              <a:tabLst/>
              <a:defRPr/>
            </a:pPr>
            <a:endParaRPr lang="en-US" sz="2800" dirty="0"/>
          </a:p>
        </p:txBody>
      </p:sp>
      <p:sp>
        <p:nvSpPr>
          <p:cNvPr id="5" name="Title 1"/>
          <p:cNvSpPr txBox="1">
            <a:spLocks/>
          </p:cNvSpPr>
          <p:nvPr/>
        </p:nvSpPr>
        <p:spPr>
          <a:xfrm>
            <a:off x="457200" y="274638"/>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John Snow Now…</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xmlns="" val="27839203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John Snow Now…</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1026" name="Picture 2" descr="C:\Users\Home\Desktop\AMCIS_2015\1471-2334-11-37-2-l.jpg"/>
          <p:cNvPicPr>
            <a:picLocks noChangeAspect="1" noChangeArrowheads="1"/>
          </p:cNvPicPr>
          <p:nvPr/>
        </p:nvPicPr>
        <p:blipFill>
          <a:blip r:embed="rId2" cstate="print"/>
          <a:srcRect/>
          <a:stretch>
            <a:fillRect/>
          </a:stretch>
        </p:blipFill>
        <p:spPr bwMode="auto">
          <a:xfrm>
            <a:off x="0" y="1007837"/>
            <a:ext cx="9144000" cy="5773963"/>
          </a:xfrm>
          <a:prstGeom prst="rect">
            <a:avLst/>
          </a:prstGeom>
          <a:noFill/>
        </p:spPr>
      </p:pic>
    </p:spTree>
    <p:extLst>
      <p:ext uri="{BB962C8B-B14F-4D97-AF65-F5344CB8AC3E}">
        <p14:creationId xmlns="" xmlns:p14="http://schemas.microsoft.com/office/powerpoint/2010/main" val="27839203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John Snow Now…</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2" name="2014-11-17_1-48-09">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0" y="1141413"/>
            <a:ext cx="9144000" cy="4878387"/>
          </a:xfrm>
          <a:prstGeom prst="rect">
            <a:avLst/>
          </a:prstGeom>
        </p:spPr>
      </p:pic>
    </p:spTree>
    <p:extLst>
      <p:ext uri="{BB962C8B-B14F-4D97-AF65-F5344CB8AC3E}">
        <p14:creationId xmlns:p14="http://schemas.microsoft.com/office/powerpoint/2010/main" xmlns="" val="23775369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685800" y="2492375"/>
            <a:ext cx="7772400" cy="1470025"/>
          </a:xfrm>
        </p:spPr>
        <p:txBody>
          <a:bodyPr>
            <a:normAutofit/>
          </a:bodyPr>
          <a:lstStyle/>
          <a:p>
            <a:r>
              <a:rPr lang="en-US" sz="4000" dirty="0" smtClean="0"/>
              <a:t>Big Data and Analytics</a:t>
            </a:r>
            <a:br>
              <a:rPr lang="en-US" sz="4000" dirty="0" smtClean="0"/>
            </a:br>
            <a:r>
              <a:rPr lang="en-US" sz="4000" b="1" dirty="0" smtClean="0"/>
              <a:t>The Details</a:t>
            </a:r>
            <a:endParaRPr lang="en-US" sz="4000" b="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0"/>
            <a:ext cx="8229600" cy="5029200"/>
          </a:xfrm>
        </p:spPr>
        <p:txBody>
          <a:bodyPr>
            <a:noAutofit/>
          </a:bodyPr>
          <a:lstStyle/>
          <a:p>
            <a:pPr lvl="0"/>
            <a:r>
              <a:rPr lang="en-US" dirty="0" smtClean="0"/>
              <a:t>Analytics</a:t>
            </a:r>
          </a:p>
          <a:p>
            <a:pPr lvl="1"/>
            <a:r>
              <a:rPr lang="en-US" dirty="0" smtClean="0"/>
              <a:t>From art to science of decision making (DM) </a:t>
            </a:r>
          </a:p>
          <a:p>
            <a:pPr lvl="1"/>
            <a:r>
              <a:rPr lang="en-US" dirty="0" smtClean="0"/>
              <a:t>Data driven DM</a:t>
            </a:r>
          </a:p>
          <a:p>
            <a:pPr lvl="1"/>
            <a:r>
              <a:rPr lang="en-US" dirty="0" smtClean="0"/>
              <a:t>Evidence-based DM</a:t>
            </a:r>
          </a:p>
          <a:p>
            <a:r>
              <a:rPr lang="en-US" dirty="0" smtClean="0"/>
              <a:t>In God we trust, everyone else bring data!</a:t>
            </a:r>
          </a:p>
          <a:p>
            <a:pPr>
              <a:buNone/>
            </a:pPr>
            <a:r>
              <a:rPr lang="en-US" dirty="0" smtClean="0"/>
              <a:t>	</a:t>
            </a:r>
          </a:p>
        </p:txBody>
      </p:sp>
      <p:sp>
        <p:nvSpPr>
          <p:cNvPr id="8" name="Title 1"/>
          <p:cNvSpPr>
            <a:spLocks noGrp="1"/>
          </p:cNvSpPr>
          <p:nvPr>
            <p:ph type="title"/>
          </p:nvPr>
        </p:nvSpPr>
        <p:spPr>
          <a:xfrm>
            <a:off x="457200" y="274638"/>
            <a:ext cx="8229600" cy="1143000"/>
          </a:xfrm>
        </p:spPr>
        <p:txBody>
          <a:bodyPr>
            <a:normAutofit/>
          </a:bodyPr>
          <a:lstStyle/>
          <a:p>
            <a:r>
              <a:rPr lang="en-US" b="1" dirty="0" smtClean="0"/>
              <a:t>What (is)?</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Internet of Everything</a:t>
            </a:r>
            <a:endParaRPr lang="en-US" dirty="0"/>
          </a:p>
        </p:txBody>
      </p:sp>
      <p:sp>
        <p:nvSpPr>
          <p:cNvPr id="7" name="Content Placeholder 6"/>
          <p:cNvSpPr>
            <a:spLocks noGrp="1"/>
          </p:cNvSpPr>
          <p:nvPr>
            <p:ph idx="1"/>
          </p:nvPr>
        </p:nvSpPr>
        <p:spPr/>
        <p:txBody>
          <a:bodyPr/>
          <a:lstStyle/>
          <a:p>
            <a:pPr algn="ctr">
              <a:buNone/>
            </a:pPr>
            <a:r>
              <a:rPr lang="en-US" dirty="0" smtClean="0"/>
              <a:t>It’s user generated content…</a:t>
            </a:r>
          </a:p>
          <a:p>
            <a:endParaRPr lang="en-US" dirty="0" smtClean="0"/>
          </a:p>
        </p:txBody>
      </p:sp>
      <p:pic>
        <p:nvPicPr>
          <p:cNvPr id="33794" name="Picture 2" descr="http://www.rocainjurylaw.com/wp-content/uploads/2013/05/1-texting_620x414.jpg"/>
          <p:cNvPicPr>
            <a:picLocks noChangeAspect="1" noChangeArrowheads="1"/>
          </p:cNvPicPr>
          <p:nvPr/>
        </p:nvPicPr>
        <p:blipFill>
          <a:blip r:embed="rId2" cstate="print"/>
          <a:srcRect/>
          <a:stretch>
            <a:fillRect/>
          </a:stretch>
        </p:blipFill>
        <p:spPr bwMode="auto">
          <a:xfrm>
            <a:off x="152400" y="2155231"/>
            <a:ext cx="3962400" cy="2645861"/>
          </a:xfrm>
          <a:prstGeom prst="rect">
            <a:avLst/>
          </a:prstGeom>
          <a:noFill/>
        </p:spPr>
      </p:pic>
      <p:pic>
        <p:nvPicPr>
          <p:cNvPr id="33796" name="Picture 4" descr="http://rhetowriters.com/wepo/wp-content/uploads/2014/09/laptop-classroom.jpg"/>
          <p:cNvPicPr>
            <a:picLocks noChangeAspect="1" noChangeArrowheads="1"/>
          </p:cNvPicPr>
          <p:nvPr/>
        </p:nvPicPr>
        <p:blipFill>
          <a:blip r:embed="rId3" cstate="print"/>
          <a:srcRect/>
          <a:stretch>
            <a:fillRect/>
          </a:stretch>
        </p:blipFill>
        <p:spPr bwMode="auto">
          <a:xfrm>
            <a:off x="2971800" y="3916679"/>
            <a:ext cx="6096000" cy="2865121"/>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6300" y="310685"/>
            <a:ext cx="7543800" cy="523220"/>
          </a:xfrm>
          <a:prstGeom prst="rect">
            <a:avLst/>
          </a:prstGeom>
          <a:noFill/>
        </p:spPr>
        <p:txBody>
          <a:bodyPr wrap="square" rtlCol="0">
            <a:spAutoFit/>
          </a:bodyPr>
          <a:lstStyle/>
          <a:p>
            <a:r>
              <a:rPr lang="en-US" sz="2800" dirty="0" smtClean="0"/>
              <a:t>Organizational/Business Decision Making</a:t>
            </a:r>
            <a:endParaRPr lang="en-US" sz="2800" dirty="0"/>
          </a:p>
        </p:txBody>
      </p:sp>
      <p:sp>
        <p:nvSpPr>
          <p:cNvPr id="5" name="TextBox 4"/>
          <p:cNvSpPr txBox="1"/>
          <p:nvPr/>
        </p:nvSpPr>
        <p:spPr>
          <a:xfrm>
            <a:off x="2209800" y="1447801"/>
            <a:ext cx="838200" cy="461665"/>
          </a:xfrm>
          <a:prstGeom prst="rect">
            <a:avLst/>
          </a:prstGeom>
          <a:noFill/>
          <a:ln w="25400">
            <a:solidFill>
              <a:schemeClr val="tx1"/>
            </a:solidFill>
          </a:ln>
        </p:spPr>
        <p:txBody>
          <a:bodyPr wrap="square" rtlCol="0">
            <a:spAutoFit/>
          </a:bodyPr>
          <a:lstStyle/>
          <a:p>
            <a:r>
              <a:rPr lang="en-US" sz="2400" dirty="0" smtClean="0"/>
              <a:t>Art?</a:t>
            </a:r>
            <a:endParaRPr lang="en-US" sz="2400" dirty="0"/>
          </a:p>
        </p:txBody>
      </p:sp>
      <p:sp>
        <p:nvSpPr>
          <p:cNvPr id="6" name="TextBox 5"/>
          <p:cNvSpPr txBox="1"/>
          <p:nvPr/>
        </p:nvSpPr>
        <p:spPr>
          <a:xfrm>
            <a:off x="5029200" y="1447801"/>
            <a:ext cx="1524000" cy="461665"/>
          </a:xfrm>
          <a:prstGeom prst="rect">
            <a:avLst/>
          </a:prstGeom>
          <a:noFill/>
          <a:ln w="25400">
            <a:solidFill>
              <a:schemeClr val="tx1"/>
            </a:solidFill>
          </a:ln>
        </p:spPr>
        <p:txBody>
          <a:bodyPr wrap="square" rtlCol="0">
            <a:spAutoFit/>
          </a:bodyPr>
          <a:lstStyle/>
          <a:p>
            <a:r>
              <a:rPr lang="en-US" sz="2400" dirty="0" smtClean="0"/>
              <a:t>Science?</a:t>
            </a:r>
            <a:endParaRPr lang="en-US" sz="2400" dirty="0"/>
          </a:p>
        </p:txBody>
      </p:sp>
      <p:cxnSp>
        <p:nvCxnSpPr>
          <p:cNvPr id="10" name="Straight Arrow Connector 9"/>
          <p:cNvCxnSpPr>
            <a:endCxn id="5" idx="0"/>
          </p:cNvCxnSpPr>
          <p:nvPr/>
        </p:nvCxnSpPr>
        <p:spPr>
          <a:xfrm flipH="1">
            <a:off x="2628900" y="914400"/>
            <a:ext cx="1638300" cy="53340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6" idx="0"/>
          </p:cNvCxnSpPr>
          <p:nvPr/>
        </p:nvCxnSpPr>
        <p:spPr>
          <a:xfrm>
            <a:off x="4267200" y="914400"/>
            <a:ext cx="1524000" cy="53340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81000" y="2110154"/>
            <a:ext cx="8153400" cy="3416320"/>
          </a:xfrm>
          <a:prstGeom prst="rect">
            <a:avLst/>
          </a:prstGeom>
          <a:noFill/>
          <a:ln w="50800">
            <a:solidFill>
              <a:schemeClr val="tx1"/>
            </a:solidFill>
          </a:ln>
        </p:spPr>
        <p:txBody>
          <a:bodyPr wrap="square" rtlCol="0">
            <a:spAutoFit/>
          </a:bodyPr>
          <a:lstStyle/>
          <a:p>
            <a:r>
              <a:rPr lang="en-US" dirty="0" smtClean="0"/>
              <a:t>Examples</a:t>
            </a:r>
          </a:p>
          <a:p>
            <a:pPr marL="457200" indent="-457200">
              <a:buFont typeface="+mj-lt"/>
              <a:buAutoNum type="arabicPeriod"/>
            </a:pPr>
            <a:r>
              <a:rPr lang="en-US" dirty="0" smtClean="0"/>
              <a:t>Allocating resources (Service/technician, bank tellers, ..)</a:t>
            </a:r>
          </a:p>
          <a:p>
            <a:pPr marL="457200" indent="-457200">
              <a:buFont typeface="+mj-lt"/>
              <a:buAutoNum type="arabicPeriod"/>
            </a:pPr>
            <a:r>
              <a:rPr lang="en-US" dirty="0" smtClean="0"/>
              <a:t>Wine quality ratings</a:t>
            </a:r>
          </a:p>
          <a:p>
            <a:pPr marL="457200" indent="-457200">
              <a:buFont typeface="+mj-lt"/>
              <a:buAutoNum type="arabicPeriod"/>
            </a:pPr>
            <a:r>
              <a:rPr lang="en-US" dirty="0" smtClean="0"/>
              <a:t>eBay auction end times</a:t>
            </a:r>
          </a:p>
          <a:p>
            <a:pPr marL="457200" indent="-457200">
              <a:buFont typeface="+mj-lt"/>
              <a:buAutoNum type="arabicPeriod"/>
            </a:pPr>
            <a:r>
              <a:rPr lang="en-US" dirty="0" smtClean="0"/>
              <a:t>Overbooking at airlines</a:t>
            </a:r>
          </a:p>
          <a:p>
            <a:pPr marL="457200" indent="-457200">
              <a:buFont typeface="+mj-lt"/>
              <a:buAutoNum type="arabicPeriod"/>
            </a:pPr>
            <a:r>
              <a:rPr lang="en-US" dirty="0" smtClean="0"/>
              <a:t>Credit card offers (% APR, cash offer, cash back, …)</a:t>
            </a:r>
          </a:p>
          <a:p>
            <a:pPr marL="457200" indent="-457200">
              <a:buFont typeface="+mj-lt"/>
              <a:buAutoNum type="arabicPeriod"/>
            </a:pPr>
            <a:r>
              <a:rPr lang="en-US" dirty="0" smtClean="0"/>
              <a:t>Choice of advertisements</a:t>
            </a:r>
          </a:p>
          <a:p>
            <a:pPr marL="457200" indent="-457200">
              <a:buFont typeface="+mj-lt"/>
              <a:buAutoNum type="arabicPeriod"/>
            </a:pPr>
            <a:r>
              <a:rPr lang="en-US" dirty="0" smtClean="0"/>
              <a:t>Picking/packing items at warehouses</a:t>
            </a:r>
          </a:p>
          <a:p>
            <a:pPr marL="457200" indent="-457200">
              <a:buFont typeface="+mj-lt"/>
              <a:buAutoNum type="arabicPeriod"/>
            </a:pPr>
            <a:r>
              <a:rPr lang="en-US" dirty="0" smtClean="0"/>
              <a:t>Loading/unloading trucks</a:t>
            </a:r>
          </a:p>
          <a:p>
            <a:pPr marL="457200" indent="-457200">
              <a:buFont typeface="+mj-lt"/>
              <a:buAutoNum type="arabicPeriod"/>
            </a:pPr>
            <a:r>
              <a:rPr lang="en-US" dirty="0" smtClean="0"/>
              <a:t>Displaying items at grocery stores</a:t>
            </a:r>
          </a:p>
          <a:p>
            <a:pPr marL="457200" indent="-457200">
              <a:buFont typeface="+mj-lt"/>
              <a:buAutoNum type="arabicPeriod"/>
            </a:pPr>
            <a:r>
              <a:rPr lang="en-US" dirty="0" smtClean="0"/>
              <a:t>Cart size at Costco</a:t>
            </a:r>
          </a:p>
          <a:p>
            <a:pPr marL="457200" indent="-457200">
              <a:buFont typeface="+mj-lt"/>
              <a:buAutoNum type="arabicPeriod"/>
            </a:pPr>
            <a:r>
              <a:rPr lang="en-US" dirty="0" smtClean="0"/>
              <a:t>Loan processing at banks</a:t>
            </a:r>
            <a:endParaRPr lang="en-US" dirty="0"/>
          </a:p>
        </p:txBody>
      </p:sp>
      <p:sp>
        <p:nvSpPr>
          <p:cNvPr id="2" name="Date Placeholder 1"/>
          <p:cNvSpPr>
            <a:spLocks noGrp="1"/>
          </p:cNvSpPr>
          <p:nvPr>
            <p:ph type="dt" sz="half" idx="10"/>
          </p:nvPr>
        </p:nvSpPr>
        <p:spPr/>
        <p:txBody>
          <a:bodyPr/>
          <a:lstStyle/>
          <a:p>
            <a:pPr>
              <a:defRPr/>
            </a:pPr>
            <a:r>
              <a:rPr lang="en-US" smtClean="0"/>
              <a:t>BUAD683 -- 6/22--8/11/15</a:t>
            </a:r>
            <a:endParaRPr lang="en-US"/>
          </a:p>
        </p:txBody>
      </p:sp>
      <p:sp>
        <p:nvSpPr>
          <p:cNvPr id="3" name="Footer Placeholder 2"/>
          <p:cNvSpPr>
            <a:spLocks noGrp="1"/>
          </p:cNvSpPr>
          <p:nvPr>
            <p:ph type="ftr" sz="quarter" idx="11"/>
          </p:nvPr>
        </p:nvSpPr>
        <p:spPr/>
        <p:txBody>
          <a:bodyPr/>
          <a:lstStyle/>
          <a:p>
            <a:pPr>
              <a:defRPr/>
            </a:pPr>
            <a:r>
              <a:rPr lang="en-US" smtClean="0"/>
              <a:t>Dr. Ramakrishna -- Notes (Day4)</a:t>
            </a:r>
            <a:endParaRPr lang="en-US"/>
          </a:p>
        </p:txBody>
      </p:sp>
      <p:sp>
        <p:nvSpPr>
          <p:cNvPr id="7" name="Slide Number Placeholder 6"/>
          <p:cNvSpPr>
            <a:spLocks noGrp="1"/>
          </p:cNvSpPr>
          <p:nvPr>
            <p:ph type="sldNum" sz="quarter" idx="12"/>
          </p:nvPr>
        </p:nvSpPr>
        <p:spPr/>
        <p:txBody>
          <a:bodyPr/>
          <a:lstStyle/>
          <a:p>
            <a:pPr>
              <a:defRPr/>
            </a:pPr>
            <a:fld id="{414FEEC4-F315-4971-A96D-6C2606721C8A}" type="slidenum">
              <a:rPr lang="en-US" smtClean="0"/>
              <a:pPr>
                <a:defRPr/>
              </a:pPr>
              <a:t>40</a:t>
            </a:fld>
            <a:endParaRPr lang="en-US"/>
          </a:p>
        </p:txBody>
      </p:sp>
    </p:spTree>
    <p:extLst>
      <p:ext uri="{BB962C8B-B14F-4D97-AF65-F5344CB8AC3E}">
        <p14:creationId xmlns:p14="http://schemas.microsoft.com/office/powerpoint/2010/main" xmlns="" val="412580754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457200"/>
            <a:ext cx="4419600" cy="400110"/>
          </a:xfrm>
          <a:prstGeom prst="rect">
            <a:avLst/>
          </a:prstGeom>
          <a:noFill/>
        </p:spPr>
        <p:txBody>
          <a:bodyPr wrap="square" rtlCol="0">
            <a:spAutoFit/>
          </a:bodyPr>
          <a:lstStyle/>
          <a:p>
            <a:r>
              <a:rPr lang="en-US" sz="2000" dirty="0" smtClean="0"/>
              <a:t>Organizational/Business Decision Making</a:t>
            </a:r>
            <a:endParaRPr lang="en-US" sz="2000" dirty="0"/>
          </a:p>
        </p:txBody>
      </p:sp>
      <p:sp>
        <p:nvSpPr>
          <p:cNvPr id="5" name="TextBox 4"/>
          <p:cNvSpPr txBox="1"/>
          <p:nvPr/>
        </p:nvSpPr>
        <p:spPr>
          <a:xfrm>
            <a:off x="762000" y="1143001"/>
            <a:ext cx="838200" cy="461665"/>
          </a:xfrm>
          <a:prstGeom prst="rect">
            <a:avLst/>
          </a:prstGeom>
          <a:noFill/>
          <a:ln w="25400">
            <a:solidFill>
              <a:schemeClr val="tx1"/>
            </a:solidFill>
          </a:ln>
        </p:spPr>
        <p:txBody>
          <a:bodyPr wrap="square" rtlCol="0">
            <a:spAutoFit/>
          </a:bodyPr>
          <a:lstStyle/>
          <a:p>
            <a:r>
              <a:rPr lang="en-US" sz="2400" dirty="0" smtClean="0"/>
              <a:t>Art?</a:t>
            </a:r>
            <a:endParaRPr lang="en-US" sz="2400" dirty="0"/>
          </a:p>
        </p:txBody>
      </p:sp>
      <p:sp>
        <p:nvSpPr>
          <p:cNvPr id="6" name="TextBox 5"/>
          <p:cNvSpPr txBox="1"/>
          <p:nvPr/>
        </p:nvSpPr>
        <p:spPr>
          <a:xfrm>
            <a:off x="3276600" y="1143001"/>
            <a:ext cx="1524000" cy="461665"/>
          </a:xfrm>
          <a:prstGeom prst="rect">
            <a:avLst/>
          </a:prstGeom>
          <a:noFill/>
          <a:ln w="25400">
            <a:solidFill>
              <a:schemeClr val="tx1"/>
            </a:solidFill>
          </a:ln>
        </p:spPr>
        <p:txBody>
          <a:bodyPr wrap="square" rtlCol="0">
            <a:spAutoFit/>
          </a:bodyPr>
          <a:lstStyle/>
          <a:p>
            <a:r>
              <a:rPr lang="en-US" sz="2400" dirty="0" smtClean="0"/>
              <a:t>Science?</a:t>
            </a:r>
            <a:endParaRPr lang="en-US" sz="2400" dirty="0"/>
          </a:p>
        </p:txBody>
      </p:sp>
      <p:cxnSp>
        <p:nvCxnSpPr>
          <p:cNvPr id="10" name="Straight Arrow Connector 9"/>
          <p:cNvCxnSpPr>
            <a:endCxn id="5" idx="0"/>
          </p:cNvCxnSpPr>
          <p:nvPr/>
        </p:nvCxnSpPr>
        <p:spPr>
          <a:xfrm flipH="1">
            <a:off x="1181100" y="762000"/>
            <a:ext cx="1638300" cy="38100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6" idx="0"/>
          </p:cNvCxnSpPr>
          <p:nvPr/>
        </p:nvCxnSpPr>
        <p:spPr>
          <a:xfrm>
            <a:off x="2743200" y="762000"/>
            <a:ext cx="1295400" cy="38100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943600" y="181277"/>
            <a:ext cx="3048000" cy="2677656"/>
          </a:xfrm>
          <a:prstGeom prst="rect">
            <a:avLst/>
          </a:prstGeom>
          <a:solidFill>
            <a:schemeClr val="bg1">
              <a:lumMod val="65000"/>
            </a:schemeClr>
          </a:solidFill>
          <a:ln w="25400">
            <a:solidFill>
              <a:schemeClr val="tx1"/>
            </a:solidFill>
          </a:ln>
        </p:spPr>
        <p:txBody>
          <a:bodyPr wrap="square" rtlCol="0">
            <a:spAutoFit/>
          </a:bodyPr>
          <a:lstStyle/>
          <a:p>
            <a:r>
              <a:rPr lang="en-US" sz="1200" dirty="0" smtClean="0"/>
              <a:t>Examples</a:t>
            </a:r>
          </a:p>
          <a:p>
            <a:pPr marL="457200" indent="-457200">
              <a:buFont typeface="+mj-lt"/>
              <a:buAutoNum type="arabicPeriod"/>
            </a:pPr>
            <a:r>
              <a:rPr lang="en-US" sz="1200" dirty="0" smtClean="0"/>
              <a:t>Allocating resources (Service/technician, bank tellers, ..)</a:t>
            </a:r>
          </a:p>
          <a:p>
            <a:pPr marL="457200" indent="-457200">
              <a:buFont typeface="+mj-lt"/>
              <a:buAutoNum type="arabicPeriod"/>
            </a:pPr>
            <a:r>
              <a:rPr lang="en-US" sz="1200" dirty="0" smtClean="0"/>
              <a:t>Wine quality ratings</a:t>
            </a:r>
          </a:p>
          <a:p>
            <a:pPr marL="457200" indent="-457200">
              <a:buFont typeface="+mj-lt"/>
              <a:buAutoNum type="arabicPeriod"/>
            </a:pPr>
            <a:r>
              <a:rPr lang="en-US" sz="1200" dirty="0" smtClean="0"/>
              <a:t>eBay auction end times</a:t>
            </a:r>
          </a:p>
          <a:p>
            <a:pPr marL="457200" indent="-457200">
              <a:buFont typeface="+mj-lt"/>
              <a:buAutoNum type="arabicPeriod"/>
            </a:pPr>
            <a:r>
              <a:rPr lang="en-US" sz="1200" dirty="0" smtClean="0"/>
              <a:t>Overbooking at airlines</a:t>
            </a:r>
          </a:p>
          <a:p>
            <a:pPr marL="457200" indent="-457200">
              <a:buFont typeface="+mj-lt"/>
              <a:buAutoNum type="arabicPeriod"/>
            </a:pPr>
            <a:r>
              <a:rPr lang="en-US" sz="1200" dirty="0" smtClean="0"/>
              <a:t>Credit card offers (% APR, cash offer, cash back, …)</a:t>
            </a:r>
          </a:p>
          <a:p>
            <a:pPr marL="457200" indent="-457200">
              <a:buFont typeface="+mj-lt"/>
              <a:buAutoNum type="arabicPeriod"/>
            </a:pPr>
            <a:r>
              <a:rPr lang="en-US" sz="1200" dirty="0" smtClean="0"/>
              <a:t>Choice of advertisements</a:t>
            </a:r>
          </a:p>
          <a:p>
            <a:pPr marL="457200" indent="-457200">
              <a:buFont typeface="+mj-lt"/>
              <a:buAutoNum type="arabicPeriod"/>
            </a:pPr>
            <a:r>
              <a:rPr lang="en-US" sz="1200" dirty="0" smtClean="0"/>
              <a:t>Picking/packing items at warehouses</a:t>
            </a:r>
          </a:p>
          <a:p>
            <a:pPr marL="457200" indent="-457200">
              <a:buFont typeface="+mj-lt"/>
              <a:buAutoNum type="arabicPeriod"/>
            </a:pPr>
            <a:r>
              <a:rPr lang="en-US" sz="1200" dirty="0" smtClean="0"/>
              <a:t>Loading/unloading trucks</a:t>
            </a:r>
          </a:p>
          <a:p>
            <a:pPr marL="457200" indent="-457200">
              <a:buFont typeface="+mj-lt"/>
              <a:buAutoNum type="arabicPeriod"/>
            </a:pPr>
            <a:r>
              <a:rPr lang="en-US" sz="1200" dirty="0" smtClean="0"/>
              <a:t>Displaying items at grocery stores</a:t>
            </a:r>
          </a:p>
          <a:p>
            <a:pPr marL="457200" indent="-457200">
              <a:buFont typeface="+mj-lt"/>
              <a:buAutoNum type="arabicPeriod"/>
            </a:pPr>
            <a:r>
              <a:rPr lang="en-US" sz="1200" dirty="0" smtClean="0"/>
              <a:t>Cart size at Costco</a:t>
            </a:r>
          </a:p>
          <a:p>
            <a:pPr marL="457200" indent="-457200">
              <a:buFont typeface="+mj-lt"/>
              <a:buAutoNum type="arabicPeriod"/>
            </a:pPr>
            <a:r>
              <a:rPr lang="en-US" sz="1200" dirty="0" smtClean="0"/>
              <a:t>Loan processing at banks</a:t>
            </a:r>
            <a:endParaRPr lang="en-US" sz="1200" dirty="0"/>
          </a:p>
        </p:txBody>
      </p:sp>
      <p:sp>
        <p:nvSpPr>
          <p:cNvPr id="8" name="TextBox 7"/>
          <p:cNvSpPr txBox="1"/>
          <p:nvPr/>
        </p:nvSpPr>
        <p:spPr>
          <a:xfrm>
            <a:off x="228600" y="1828800"/>
            <a:ext cx="1752600" cy="584775"/>
          </a:xfrm>
          <a:prstGeom prst="rect">
            <a:avLst/>
          </a:prstGeom>
          <a:noFill/>
        </p:spPr>
        <p:txBody>
          <a:bodyPr wrap="square" rtlCol="0">
            <a:spAutoFit/>
          </a:bodyPr>
          <a:lstStyle/>
          <a:p>
            <a:pPr>
              <a:buFont typeface="Arial" pitchFamily="34" charset="0"/>
              <a:buChar char="•"/>
            </a:pPr>
            <a:r>
              <a:rPr lang="en-US" sz="1600" dirty="0" smtClean="0"/>
              <a:t>Seat-of-the pant</a:t>
            </a:r>
          </a:p>
          <a:p>
            <a:pPr>
              <a:buFont typeface="Arial" pitchFamily="34" charset="0"/>
              <a:buChar char="•"/>
            </a:pPr>
            <a:r>
              <a:rPr lang="en-US" sz="1600" dirty="0" smtClean="0"/>
              <a:t>Expertise</a:t>
            </a:r>
            <a:endParaRPr lang="en-US" sz="1600" dirty="0"/>
          </a:p>
        </p:txBody>
      </p:sp>
      <p:sp>
        <p:nvSpPr>
          <p:cNvPr id="9" name="TextBox 8"/>
          <p:cNvSpPr txBox="1"/>
          <p:nvPr/>
        </p:nvSpPr>
        <p:spPr>
          <a:xfrm>
            <a:off x="2667000" y="1905000"/>
            <a:ext cx="2514600" cy="1077218"/>
          </a:xfrm>
          <a:prstGeom prst="rect">
            <a:avLst/>
          </a:prstGeom>
          <a:noFill/>
        </p:spPr>
        <p:txBody>
          <a:bodyPr wrap="square" rtlCol="0">
            <a:spAutoFit/>
          </a:bodyPr>
          <a:lstStyle/>
          <a:p>
            <a:r>
              <a:rPr lang="en-US" sz="1600" dirty="0" smtClean="0"/>
              <a:t>Evidence-based</a:t>
            </a:r>
          </a:p>
          <a:p>
            <a:pPr lvl="1">
              <a:buFont typeface="Arial" pitchFamily="34" charset="0"/>
              <a:buChar char="•"/>
            </a:pPr>
            <a:r>
              <a:rPr lang="en-US" sz="1600" dirty="0" smtClean="0"/>
              <a:t>Available</a:t>
            </a:r>
          </a:p>
          <a:p>
            <a:pPr lvl="1">
              <a:buFont typeface="Arial" pitchFamily="34" charset="0"/>
              <a:buChar char="•"/>
            </a:pPr>
            <a:r>
              <a:rPr lang="en-US" sz="1600" dirty="0" smtClean="0"/>
              <a:t>Experimentation</a:t>
            </a:r>
          </a:p>
          <a:p>
            <a:r>
              <a:rPr lang="en-US" sz="1600" dirty="0" smtClean="0"/>
              <a:t>Analysis-based</a:t>
            </a:r>
            <a:endParaRPr lang="en-US" sz="1600" dirty="0"/>
          </a:p>
        </p:txBody>
      </p:sp>
      <p:sp>
        <p:nvSpPr>
          <p:cNvPr id="11" name="TextBox 10"/>
          <p:cNvSpPr txBox="1"/>
          <p:nvPr/>
        </p:nvSpPr>
        <p:spPr>
          <a:xfrm>
            <a:off x="3962400" y="3352800"/>
            <a:ext cx="1219200" cy="369332"/>
          </a:xfrm>
          <a:prstGeom prst="rect">
            <a:avLst/>
          </a:prstGeom>
          <a:noFill/>
        </p:spPr>
        <p:txBody>
          <a:bodyPr wrap="square" rtlCol="0">
            <a:spAutoFit/>
          </a:bodyPr>
          <a:lstStyle/>
          <a:p>
            <a:r>
              <a:rPr lang="en-US" dirty="0" smtClean="0"/>
              <a:t>Modeling</a:t>
            </a:r>
            <a:endParaRPr lang="en-US" dirty="0"/>
          </a:p>
        </p:txBody>
      </p:sp>
      <p:cxnSp>
        <p:nvCxnSpPr>
          <p:cNvPr id="14" name="Straight Connector 13"/>
          <p:cNvCxnSpPr/>
          <p:nvPr/>
        </p:nvCxnSpPr>
        <p:spPr>
          <a:xfrm flipH="1">
            <a:off x="533400" y="1066800"/>
            <a:ext cx="2209800" cy="4495800"/>
          </a:xfrm>
          <a:prstGeom prst="line">
            <a:avLst/>
          </a:prstGeom>
          <a:ln w="25400">
            <a:prstDash val="dash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85800" y="1066800"/>
            <a:ext cx="2209800" cy="4572000"/>
          </a:xfrm>
          <a:prstGeom prst="line">
            <a:avLst/>
          </a:prstGeom>
          <a:ln w="25400">
            <a:prstDash val="dashDot"/>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819400" y="4114800"/>
            <a:ext cx="1600200" cy="338554"/>
          </a:xfrm>
          <a:prstGeom prst="rect">
            <a:avLst/>
          </a:prstGeom>
          <a:noFill/>
        </p:spPr>
        <p:txBody>
          <a:bodyPr wrap="square" rtlCol="0">
            <a:spAutoFit/>
          </a:bodyPr>
          <a:lstStyle/>
          <a:p>
            <a:r>
              <a:rPr lang="en-US" sz="1600" dirty="0" smtClean="0"/>
              <a:t>Mathematical</a:t>
            </a:r>
            <a:endParaRPr lang="en-US" sz="1600" dirty="0"/>
          </a:p>
        </p:txBody>
      </p:sp>
      <p:sp>
        <p:nvSpPr>
          <p:cNvPr id="19" name="TextBox 18"/>
          <p:cNvSpPr txBox="1"/>
          <p:nvPr/>
        </p:nvSpPr>
        <p:spPr>
          <a:xfrm>
            <a:off x="5181600" y="4114800"/>
            <a:ext cx="1219200" cy="338554"/>
          </a:xfrm>
          <a:prstGeom prst="rect">
            <a:avLst/>
          </a:prstGeom>
          <a:noFill/>
        </p:spPr>
        <p:txBody>
          <a:bodyPr wrap="square" rtlCol="0">
            <a:spAutoFit/>
          </a:bodyPr>
          <a:lstStyle/>
          <a:p>
            <a:r>
              <a:rPr lang="en-US" sz="1600" dirty="0" smtClean="0"/>
              <a:t>Statistical</a:t>
            </a:r>
            <a:endParaRPr lang="en-US" sz="1600" dirty="0"/>
          </a:p>
        </p:txBody>
      </p:sp>
      <p:sp>
        <p:nvSpPr>
          <p:cNvPr id="20" name="TextBox 19"/>
          <p:cNvSpPr txBox="1"/>
          <p:nvPr/>
        </p:nvSpPr>
        <p:spPr>
          <a:xfrm>
            <a:off x="1714500" y="3352801"/>
            <a:ext cx="1981200" cy="584775"/>
          </a:xfrm>
          <a:prstGeom prst="rect">
            <a:avLst/>
          </a:prstGeom>
          <a:noFill/>
        </p:spPr>
        <p:txBody>
          <a:bodyPr wrap="square" rtlCol="0">
            <a:spAutoFit/>
          </a:bodyPr>
          <a:lstStyle/>
          <a:p>
            <a:r>
              <a:rPr lang="en-US" sz="1600" dirty="0" smtClean="0"/>
              <a:t>Decision support</a:t>
            </a:r>
          </a:p>
          <a:p>
            <a:r>
              <a:rPr lang="en-US" sz="1600" dirty="0" smtClean="0"/>
              <a:t>Decision making</a:t>
            </a:r>
            <a:endParaRPr lang="en-US" sz="1600" dirty="0"/>
          </a:p>
        </p:txBody>
      </p:sp>
      <p:cxnSp>
        <p:nvCxnSpPr>
          <p:cNvPr id="22" name="Straight Arrow Connector 21"/>
          <p:cNvCxnSpPr/>
          <p:nvPr/>
        </p:nvCxnSpPr>
        <p:spPr>
          <a:xfrm flipH="1" flipV="1">
            <a:off x="1219200" y="2743200"/>
            <a:ext cx="838200" cy="685800"/>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1" idx="1"/>
          </p:cNvCxnSpPr>
          <p:nvPr/>
        </p:nvCxnSpPr>
        <p:spPr>
          <a:xfrm flipH="1" flipV="1">
            <a:off x="3429000" y="3429000"/>
            <a:ext cx="533400" cy="10846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1" idx="1"/>
          </p:cNvCxnSpPr>
          <p:nvPr/>
        </p:nvCxnSpPr>
        <p:spPr>
          <a:xfrm flipH="1">
            <a:off x="3429000" y="3537466"/>
            <a:ext cx="533400" cy="19633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447800" y="4038601"/>
            <a:ext cx="1143000" cy="584775"/>
          </a:xfrm>
          <a:prstGeom prst="rect">
            <a:avLst/>
          </a:prstGeom>
          <a:noFill/>
        </p:spPr>
        <p:txBody>
          <a:bodyPr wrap="square" rtlCol="0">
            <a:spAutoFit/>
          </a:bodyPr>
          <a:lstStyle/>
          <a:p>
            <a:r>
              <a:rPr lang="en-US" sz="1600" dirty="0" smtClean="0"/>
              <a:t>Static</a:t>
            </a:r>
          </a:p>
          <a:p>
            <a:r>
              <a:rPr lang="en-US" sz="1600" dirty="0" smtClean="0"/>
              <a:t>Dynamic</a:t>
            </a:r>
            <a:endParaRPr lang="en-US" sz="1600" dirty="0"/>
          </a:p>
        </p:txBody>
      </p:sp>
      <p:sp>
        <p:nvSpPr>
          <p:cNvPr id="29" name="TextBox 28"/>
          <p:cNvSpPr txBox="1"/>
          <p:nvPr/>
        </p:nvSpPr>
        <p:spPr>
          <a:xfrm>
            <a:off x="1714500" y="4953000"/>
            <a:ext cx="1562100" cy="338554"/>
          </a:xfrm>
          <a:prstGeom prst="rect">
            <a:avLst/>
          </a:prstGeom>
          <a:noFill/>
        </p:spPr>
        <p:txBody>
          <a:bodyPr wrap="square" rtlCol="0">
            <a:spAutoFit/>
          </a:bodyPr>
          <a:lstStyle/>
          <a:p>
            <a:r>
              <a:rPr lang="en-US" sz="1600" dirty="0" smtClean="0"/>
              <a:t>Deterministic</a:t>
            </a:r>
            <a:endParaRPr lang="en-US" sz="1600" dirty="0"/>
          </a:p>
        </p:txBody>
      </p:sp>
      <p:sp>
        <p:nvSpPr>
          <p:cNvPr id="30" name="TextBox 29"/>
          <p:cNvSpPr txBox="1"/>
          <p:nvPr/>
        </p:nvSpPr>
        <p:spPr>
          <a:xfrm>
            <a:off x="3429000" y="4953000"/>
            <a:ext cx="1447800" cy="338554"/>
          </a:xfrm>
          <a:prstGeom prst="rect">
            <a:avLst/>
          </a:prstGeom>
          <a:noFill/>
        </p:spPr>
        <p:txBody>
          <a:bodyPr wrap="square" rtlCol="0">
            <a:spAutoFit/>
          </a:bodyPr>
          <a:lstStyle/>
          <a:p>
            <a:r>
              <a:rPr lang="en-US" sz="1600" dirty="0" smtClean="0"/>
              <a:t>Stochastic</a:t>
            </a:r>
            <a:endParaRPr lang="en-US" sz="1600" dirty="0"/>
          </a:p>
        </p:txBody>
      </p:sp>
      <p:sp>
        <p:nvSpPr>
          <p:cNvPr id="31" name="TextBox 30"/>
          <p:cNvSpPr txBox="1"/>
          <p:nvPr/>
        </p:nvSpPr>
        <p:spPr>
          <a:xfrm>
            <a:off x="5257800" y="4572001"/>
            <a:ext cx="1752600" cy="1323439"/>
          </a:xfrm>
          <a:prstGeom prst="rect">
            <a:avLst/>
          </a:prstGeom>
          <a:noFill/>
        </p:spPr>
        <p:txBody>
          <a:bodyPr wrap="square" rtlCol="0">
            <a:spAutoFit/>
          </a:bodyPr>
          <a:lstStyle/>
          <a:p>
            <a:r>
              <a:rPr lang="en-US" sz="1600" dirty="0" smtClean="0"/>
              <a:t>Techniques</a:t>
            </a:r>
          </a:p>
          <a:p>
            <a:r>
              <a:rPr lang="en-US" sz="1600" dirty="0" smtClean="0"/>
              <a:t>Hypothesis testing</a:t>
            </a:r>
          </a:p>
          <a:p>
            <a:r>
              <a:rPr lang="en-US" sz="1600" dirty="0" smtClean="0"/>
              <a:t>ANOVA</a:t>
            </a:r>
          </a:p>
          <a:p>
            <a:r>
              <a:rPr lang="en-US" sz="1600" dirty="0" smtClean="0"/>
              <a:t>Regression</a:t>
            </a:r>
          </a:p>
          <a:p>
            <a:r>
              <a:rPr lang="en-US" sz="1600" dirty="0" smtClean="0"/>
              <a:t>Cluster analysis</a:t>
            </a:r>
            <a:endParaRPr lang="en-US" sz="1600" dirty="0"/>
          </a:p>
        </p:txBody>
      </p:sp>
      <p:cxnSp>
        <p:nvCxnSpPr>
          <p:cNvPr id="33" name="Straight Arrow Connector 32"/>
          <p:cNvCxnSpPr>
            <a:endCxn id="18" idx="0"/>
          </p:cNvCxnSpPr>
          <p:nvPr/>
        </p:nvCxnSpPr>
        <p:spPr>
          <a:xfrm flipH="1">
            <a:off x="3619500" y="3657600"/>
            <a:ext cx="800100" cy="457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endCxn id="19" idx="0"/>
          </p:cNvCxnSpPr>
          <p:nvPr/>
        </p:nvCxnSpPr>
        <p:spPr>
          <a:xfrm>
            <a:off x="4419600" y="3657600"/>
            <a:ext cx="1371600" cy="457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9" idx="1"/>
          </p:cNvCxnSpPr>
          <p:nvPr/>
        </p:nvCxnSpPr>
        <p:spPr>
          <a:xfrm flipH="1">
            <a:off x="4419600" y="4284077"/>
            <a:ext cx="762000" cy="745123"/>
          </a:xfrm>
          <a:prstGeom prst="straightConnector1">
            <a:avLst/>
          </a:prstGeom>
          <a:ln w="25400">
            <a:prstDash val="dash"/>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8" idx="1"/>
          </p:cNvCxnSpPr>
          <p:nvPr/>
        </p:nvCxnSpPr>
        <p:spPr>
          <a:xfrm flipH="1" flipV="1">
            <a:off x="2057400" y="4191004"/>
            <a:ext cx="762000" cy="9307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8" idx="1"/>
          </p:cNvCxnSpPr>
          <p:nvPr/>
        </p:nvCxnSpPr>
        <p:spPr>
          <a:xfrm flipH="1">
            <a:off x="2362200" y="4284077"/>
            <a:ext cx="457200" cy="13552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239000" y="4114802"/>
            <a:ext cx="1447800" cy="830997"/>
          </a:xfrm>
          <a:prstGeom prst="rect">
            <a:avLst/>
          </a:prstGeom>
          <a:noFill/>
        </p:spPr>
        <p:txBody>
          <a:bodyPr wrap="square" rtlCol="0">
            <a:spAutoFit/>
          </a:bodyPr>
          <a:lstStyle/>
          <a:p>
            <a:r>
              <a:rPr lang="en-US" sz="1600" dirty="0" smtClean="0"/>
              <a:t>+ Spatial</a:t>
            </a:r>
          </a:p>
          <a:p>
            <a:r>
              <a:rPr lang="en-US" sz="1600" dirty="0" smtClean="0"/>
              <a:t>(including geography)</a:t>
            </a:r>
            <a:endParaRPr lang="en-US" sz="1600" dirty="0"/>
          </a:p>
        </p:txBody>
      </p:sp>
      <p:cxnSp>
        <p:nvCxnSpPr>
          <p:cNvPr id="47" name="Straight Arrow Connector 46"/>
          <p:cNvCxnSpPr>
            <a:endCxn id="29" idx="0"/>
          </p:cNvCxnSpPr>
          <p:nvPr/>
        </p:nvCxnSpPr>
        <p:spPr>
          <a:xfrm flipH="1">
            <a:off x="2495550" y="4343400"/>
            <a:ext cx="933450" cy="6096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30" idx="0"/>
          </p:cNvCxnSpPr>
          <p:nvPr/>
        </p:nvCxnSpPr>
        <p:spPr>
          <a:xfrm>
            <a:off x="3429000" y="4343400"/>
            <a:ext cx="723900" cy="6096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2667000" y="3962400"/>
            <a:ext cx="5867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1055594" y="5366710"/>
            <a:ext cx="4191000" cy="861774"/>
          </a:xfrm>
          <a:prstGeom prst="rect">
            <a:avLst/>
          </a:prstGeom>
          <a:noFill/>
        </p:spPr>
        <p:txBody>
          <a:bodyPr wrap="square" rtlCol="0">
            <a:spAutoFit/>
          </a:bodyPr>
          <a:lstStyle/>
          <a:p>
            <a:r>
              <a:rPr lang="en-US" b="1" dirty="0" smtClean="0"/>
              <a:t>Outcome characteristics (the bottom line)</a:t>
            </a:r>
          </a:p>
          <a:p>
            <a:pPr>
              <a:buFont typeface="Arial" pitchFamily="34" charset="0"/>
              <a:buChar char="•"/>
            </a:pPr>
            <a:r>
              <a:rPr lang="en-US" sz="1600" dirty="0" smtClean="0"/>
              <a:t>Efficiency (faster, cheaper, …)</a:t>
            </a:r>
          </a:p>
          <a:p>
            <a:pPr>
              <a:buFont typeface="Arial" pitchFamily="34" charset="0"/>
              <a:buChar char="•"/>
            </a:pPr>
            <a:r>
              <a:rPr lang="en-US" sz="1600" dirty="0" smtClean="0"/>
              <a:t>Effectiveness</a:t>
            </a:r>
            <a:endParaRPr lang="en-US" sz="1600" dirty="0"/>
          </a:p>
        </p:txBody>
      </p:sp>
      <p:sp>
        <p:nvSpPr>
          <p:cNvPr id="7" name="Slide Number Placeholder 6"/>
          <p:cNvSpPr>
            <a:spLocks noGrp="1"/>
          </p:cNvSpPr>
          <p:nvPr>
            <p:ph type="sldNum" sz="quarter" idx="12"/>
          </p:nvPr>
        </p:nvSpPr>
        <p:spPr/>
        <p:txBody>
          <a:bodyPr/>
          <a:lstStyle/>
          <a:p>
            <a:pPr>
              <a:defRPr/>
            </a:pPr>
            <a:fld id="{414FEEC4-F315-4971-A96D-6C2606721C8A}" type="slidenum">
              <a:rPr lang="en-US" smtClean="0"/>
              <a:pPr>
                <a:defRPr/>
              </a:pPr>
              <a:t>41</a:t>
            </a:fld>
            <a:endParaRPr lang="en-US"/>
          </a:p>
        </p:txBody>
      </p:sp>
      <p:sp>
        <p:nvSpPr>
          <p:cNvPr id="2" name="Date Placeholder 1"/>
          <p:cNvSpPr>
            <a:spLocks noGrp="1"/>
          </p:cNvSpPr>
          <p:nvPr>
            <p:ph type="dt" sz="half" idx="10"/>
          </p:nvPr>
        </p:nvSpPr>
        <p:spPr/>
        <p:txBody>
          <a:bodyPr/>
          <a:lstStyle/>
          <a:p>
            <a:pPr>
              <a:defRPr/>
            </a:pPr>
            <a:r>
              <a:rPr lang="en-US" smtClean="0"/>
              <a:t>BUAD683 -- 6/22--8/11/15</a:t>
            </a:r>
            <a:endParaRPr lang="en-US"/>
          </a:p>
        </p:txBody>
      </p:sp>
      <p:sp>
        <p:nvSpPr>
          <p:cNvPr id="3" name="Footer Placeholder 2"/>
          <p:cNvSpPr>
            <a:spLocks noGrp="1"/>
          </p:cNvSpPr>
          <p:nvPr>
            <p:ph type="ftr" sz="quarter" idx="11"/>
          </p:nvPr>
        </p:nvSpPr>
        <p:spPr/>
        <p:txBody>
          <a:bodyPr/>
          <a:lstStyle/>
          <a:p>
            <a:pPr>
              <a:defRPr/>
            </a:pPr>
            <a:r>
              <a:rPr lang="en-US" smtClean="0"/>
              <a:t>Dr. Ramakrishna -- Notes (Day4)</a:t>
            </a:r>
            <a:endParaRPr lang="en-US"/>
          </a:p>
        </p:txBody>
      </p:sp>
    </p:spTree>
    <p:extLst>
      <p:ext uri="{BB962C8B-B14F-4D97-AF65-F5344CB8AC3E}">
        <p14:creationId xmlns:p14="http://schemas.microsoft.com/office/powerpoint/2010/main" xmlns="" val="28543609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0"/>
            <a:ext cx="8229600" cy="5029200"/>
          </a:xfrm>
        </p:spPr>
        <p:txBody>
          <a:bodyPr>
            <a:noAutofit/>
          </a:bodyPr>
          <a:lstStyle/>
          <a:p>
            <a:pPr lvl="0"/>
            <a:r>
              <a:rPr lang="en-US" dirty="0" smtClean="0"/>
              <a:t>Big data</a:t>
            </a:r>
          </a:p>
          <a:p>
            <a:pPr lvl="1"/>
            <a:r>
              <a:rPr lang="en-US" dirty="0" smtClean="0"/>
              <a:t>Small versus Big</a:t>
            </a:r>
          </a:p>
          <a:p>
            <a:pPr>
              <a:buNone/>
            </a:pPr>
            <a:r>
              <a:rPr lang="en-US" dirty="0" smtClean="0"/>
              <a:t>	</a:t>
            </a:r>
          </a:p>
        </p:txBody>
      </p:sp>
      <p:sp>
        <p:nvSpPr>
          <p:cNvPr id="8" name="Title 1"/>
          <p:cNvSpPr>
            <a:spLocks noGrp="1"/>
          </p:cNvSpPr>
          <p:nvPr>
            <p:ph type="title"/>
          </p:nvPr>
        </p:nvSpPr>
        <p:spPr>
          <a:xfrm>
            <a:off x="457200" y="274638"/>
            <a:ext cx="8229600" cy="1143000"/>
          </a:xfrm>
        </p:spPr>
        <p:txBody>
          <a:bodyPr>
            <a:normAutofit/>
          </a:bodyPr>
          <a:lstStyle/>
          <a:p>
            <a:r>
              <a:rPr lang="en-US" b="1" dirty="0" smtClean="0"/>
              <a:t>What (is)?</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sites.google.com/site/pc86sp/Internet-in-60-seconds-infographic-what-appens-on-web.jpg"/>
          <p:cNvPicPr>
            <a:picLocks noChangeAspect="1" noChangeArrowheads="1"/>
          </p:cNvPicPr>
          <p:nvPr/>
        </p:nvPicPr>
        <p:blipFill>
          <a:blip r:embed="rId3" cstate="print"/>
          <a:srcRect/>
          <a:stretch>
            <a:fillRect/>
          </a:stretch>
        </p:blipFill>
        <p:spPr bwMode="auto">
          <a:xfrm>
            <a:off x="685800" y="1219200"/>
            <a:ext cx="7696200" cy="5438649"/>
          </a:xfrm>
          <a:prstGeom prst="rect">
            <a:avLst/>
          </a:prstGeom>
          <a:noFill/>
        </p:spPr>
      </p:pic>
      <p:sp>
        <p:nvSpPr>
          <p:cNvPr id="3" name="Title 1"/>
          <p:cNvSpPr>
            <a:spLocks noGrp="1"/>
          </p:cNvSpPr>
          <p:nvPr>
            <p:ph type="title"/>
          </p:nvPr>
        </p:nvSpPr>
        <p:spPr>
          <a:xfrm>
            <a:off x="457200" y="274638"/>
            <a:ext cx="8229600" cy="1143000"/>
          </a:xfrm>
        </p:spPr>
        <p:txBody>
          <a:bodyPr>
            <a:normAutofit/>
          </a:bodyPr>
          <a:lstStyle/>
          <a:p>
            <a:r>
              <a:rPr lang="en-US" b="1" dirty="0" smtClean="0"/>
              <a:t>What (is)?</a:t>
            </a:r>
            <a:endParaRPr lang="en-US" dirty="0"/>
          </a:p>
        </p:txBody>
      </p:sp>
    </p:spTree>
    <p:extLst>
      <p:ext uri="{BB962C8B-B14F-4D97-AF65-F5344CB8AC3E}">
        <p14:creationId xmlns:p14="http://schemas.microsoft.com/office/powerpoint/2010/main" xmlns="" val="41156311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0"/>
            <a:ext cx="8229600" cy="5029200"/>
          </a:xfrm>
        </p:spPr>
        <p:txBody>
          <a:bodyPr>
            <a:noAutofit/>
          </a:bodyPr>
          <a:lstStyle/>
          <a:p>
            <a:pPr lvl="0"/>
            <a:r>
              <a:rPr lang="en-US" dirty="0" smtClean="0"/>
              <a:t>Big data</a:t>
            </a:r>
          </a:p>
          <a:p>
            <a:pPr lvl="1"/>
            <a:r>
              <a:rPr lang="en-US" dirty="0" smtClean="0"/>
              <a:t>The five Vs</a:t>
            </a:r>
          </a:p>
          <a:p>
            <a:pPr lvl="2"/>
            <a:r>
              <a:rPr lang="en-US" dirty="0" smtClean="0"/>
              <a:t>Variety</a:t>
            </a:r>
          </a:p>
          <a:p>
            <a:pPr lvl="3"/>
            <a:r>
              <a:rPr lang="en-US" dirty="0" smtClean="0"/>
              <a:t>Source</a:t>
            </a:r>
          </a:p>
          <a:p>
            <a:pPr lvl="4"/>
            <a:r>
              <a:rPr lang="en-US" dirty="0" smtClean="0"/>
              <a:t>Internal/External (Government/Private, free/fee)</a:t>
            </a:r>
          </a:p>
          <a:p>
            <a:pPr lvl="4"/>
            <a:r>
              <a:rPr lang="en-US" dirty="0" smtClean="0"/>
              <a:t>Explicitly collected vs. self-reported</a:t>
            </a:r>
          </a:p>
          <a:p>
            <a:pPr lvl="3"/>
            <a:r>
              <a:rPr lang="en-US" dirty="0" smtClean="0"/>
              <a:t>Type (Numeric, text, picture, audio/video, geographical, ..)</a:t>
            </a:r>
          </a:p>
          <a:p>
            <a:pPr lvl="2"/>
            <a:r>
              <a:rPr lang="en-US" dirty="0" smtClean="0"/>
              <a:t>Velocity</a:t>
            </a:r>
          </a:p>
          <a:p>
            <a:pPr lvl="2"/>
            <a:r>
              <a:rPr lang="en-US" dirty="0" smtClean="0"/>
              <a:t>Volume</a:t>
            </a:r>
          </a:p>
          <a:p>
            <a:pPr lvl="2"/>
            <a:r>
              <a:rPr lang="en-US" dirty="0" smtClean="0"/>
              <a:t>Veracity</a:t>
            </a:r>
          </a:p>
          <a:p>
            <a:pPr lvl="2"/>
            <a:r>
              <a:rPr lang="en-US" dirty="0" smtClean="0"/>
              <a:t>Value</a:t>
            </a:r>
          </a:p>
          <a:p>
            <a:pPr>
              <a:buNone/>
            </a:pPr>
            <a:r>
              <a:rPr lang="en-US" dirty="0" smtClean="0"/>
              <a:t>	</a:t>
            </a:r>
          </a:p>
        </p:txBody>
      </p:sp>
      <p:sp>
        <p:nvSpPr>
          <p:cNvPr id="8" name="Title 1"/>
          <p:cNvSpPr>
            <a:spLocks noGrp="1"/>
          </p:cNvSpPr>
          <p:nvPr>
            <p:ph type="title"/>
          </p:nvPr>
        </p:nvSpPr>
        <p:spPr>
          <a:xfrm>
            <a:off x="457200" y="274638"/>
            <a:ext cx="8229600" cy="1143000"/>
          </a:xfrm>
        </p:spPr>
        <p:txBody>
          <a:bodyPr>
            <a:normAutofit/>
          </a:bodyPr>
          <a:lstStyle/>
          <a:p>
            <a:r>
              <a:rPr lang="en-US" b="1" dirty="0" smtClean="0"/>
              <a:t>What (is)?</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bmbigdatahub.com/sites/default/files/infographic_file/4-Vs-of-big-data.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1164336"/>
            <a:ext cx="9144001" cy="561746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a:spLocks noGrp="1"/>
          </p:cNvSpPr>
          <p:nvPr>
            <p:ph type="title"/>
          </p:nvPr>
        </p:nvSpPr>
        <p:spPr>
          <a:xfrm>
            <a:off x="457200" y="274638"/>
            <a:ext cx="8229600" cy="1143000"/>
          </a:xfrm>
        </p:spPr>
        <p:txBody>
          <a:bodyPr>
            <a:normAutofit/>
          </a:bodyPr>
          <a:lstStyle/>
          <a:p>
            <a:r>
              <a:rPr lang="en-US" b="1" dirty="0" smtClean="0"/>
              <a:t>What (is)?</a:t>
            </a:r>
            <a:endParaRPr lang="en-US" dirty="0"/>
          </a:p>
        </p:txBody>
      </p:sp>
    </p:spTree>
    <p:extLst>
      <p:ext uri="{BB962C8B-B14F-4D97-AF65-F5344CB8AC3E}">
        <p14:creationId xmlns:p14="http://schemas.microsoft.com/office/powerpoint/2010/main" xmlns="" val="24036566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0"/>
            <a:ext cx="8229600" cy="5029200"/>
          </a:xfrm>
        </p:spPr>
        <p:txBody>
          <a:bodyPr>
            <a:noAutofit/>
          </a:bodyPr>
          <a:lstStyle/>
          <a:p>
            <a:r>
              <a:rPr lang="en-US" dirty="0" smtClean="0"/>
              <a:t>Analytics</a:t>
            </a:r>
          </a:p>
          <a:p>
            <a:pPr lvl="0"/>
            <a:r>
              <a:rPr lang="en-US" dirty="0" smtClean="0"/>
              <a:t>From DSS to BI to Analytics</a:t>
            </a:r>
          </a:p>
          <a:p>
            <a:pPr lvl="0"/>
            <a:r>
              <a:rPr lang="en-US" dirty="0" smtClean="0"/>
              <a:t>Science of Things/DM</a:t>
            </a:r>
          </a:p>
          <a:p>
            <a:pPr lvl="1"/>
            <a:r>
              <a:rPr lang="en-US" dirty="0" smtClean="0"/>
              <a:t>Management Science	(1955)</a:t>
            </a:r>
          </a:p>
          <a:p>
            <a:pPr lvl="1"/>
            <a:r>
              <a:rPr lang="en-US" dirty="0" smtClean="0"/>
              <a:t>Decision Sciences		(1969)</a:t>
            </a:r>
          </a:p>
          <a:p>
            <a:pPr lvl="1"/>
            <a:r>
              <a:rPr lang="en-US" dirty="0" smtClean="0"/>
              <a:t>Marketing Science		(1981)</a:t>
            </a:r>
          </a:p>
          <a:p>
            <a:pPr lvl="1"/>
            <a:r>
              <a:rPr lang="en-US" dirty="0" smtClean="0"/>
              <a:t>Organization Science	(1989)</a:t>
            </a:r>
          </a:p>
          <a:p>
            <a:pPr lvl="2"/>
            <a:endParaRPr lang="en-US" dirty="0" smtClean="0"/>
          </a:p>
          <a:p>
            <a:pPr>
              <a:buNone/>
            </a:pPr>
            <a:r>
              <a:rPr lang="en-US" dirty="0" smtClean="0"/>
              <a:t>	</a:t>
            </a:r>
          </a:p>
        </p:txBody>
      </p:sp>
      <p:sp>
        <p:nvSpPr>
          <p:cNvPr id="8" name="Title 1"/>
          <p:cNvSpPr>
            <a:spLocks noGrp="1"/>
          </p:cNvSpPr>
          <p:nvPr>
            <p:ph type="title"/>
          </p:nvPr>
        </p:nvSpPr>
        <p:spPr>
          <a:xfrm>
            <a:off x="457200" y="274638"/>
            <a:ext cx="8229600" cy="1143000"/>
          </a:xfrm>
        </p:spPr>
        <p:txBody>
          <a:bodyPr>
            <a:normAutofit/>
          </a:bodyPr>
          <a:lstStyle/>
          <a:p>
            <a:r>
              <a:rPr lang="en-US" b="1" dirty="0" smtClean="0"/>
              <a:t>How (did we get here)?</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0"/>
            <a:ext cx="8229600" cy="5029200"/>
          </a:xfrm>
        </p:spPr>
        <p:txBody>
          <a:bodyPr>
            <a:noAutofit/>
          </a:bodyPr>
          <a:lstStyle/>
          <a:p>
            <a:r>
              <a:rPr lang="en-US" dirty="0" smtClean="0"/>
              <a:t>Big Data</a:t>
            </a:r>
          </a:p>
          <a:p>
            <a:pPr lvl="1"/>
            <a:r>
              <a:rPr lang="en-US" dirty="0" smtClean="0"/>
              <a:t>Storage (cost, availability, sharing, etc.)</a:t>
            </a:r>
          </a:p>
          <a:p>
            <a:pPr lvl="1"/>
            <a:r>
              <a:rPr lang="en-US" dirty="0" smtClean="0"/>
              <a:t>Systems (enterprise-wide, Internet of things, sensors, etc.)</a:t>
            </a:r>
          </a:p>
          <a:p>
            <a:pPr lvl="1"/>
            <a:r>
              <a:rPr lang="en-US" dirty="0" smtClean="0"/>
              <a:t>Practices/processes (social media – user-generated data)</a:t>
            </a:r>
          </a:p>
          <a:p>
            <a:pPr lvl="1"/>
            <a:r>
              <a:rPr lang="en-US" dirty="0" smtClean="0"/>
              <a:t>Where are we with respect to big data?</a:t>
            </a:r>
          </a:p>
          <a:p>
            <a:pPr>
              <a:buNone/>
            </a:pPr>
            <a:r>
              <a:rPr lang="en-US" dirty="0" smtClean="0"/>
              <a:t>	</a:t>
            </a:r>
          </a:p>
        </p:txBody>
      </p:sp>
      <p:sp>
        <p:nvSpPr>
          <p:cNvPr id="8" name="Title 1"/>
          <p:cNvSpPr>
            <a:spLocks noGrp="1"/>
          </p:cNvSpPr>
          <p:nvPr>
            <p:ph type="title"/>
          </p:nvPr>
        </p:nvSpPr>
        <p:spPr>
          <a:xfrm>
            <a:off x="457200" y="274638"/>
            <a:ext cx="8229600" cy="1143000"/>
          </a:xfrm>
        </p:spPr>
        <p:txBody>
          <a:bodyPr>
            <a:normAutofit/>
          </a:bodyPr>
          <a:lstStyle/>
          <a:p>
            <a:r>
              <a:rPr lang="en-US" b="1" dirty="0" smtClean="0"/>
              <a:t>How (did we get here)?</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0"/>
            <a:ext cx="8229600" cy="5029200"/>
          </a:xfrm>
        </p:spPr>
        <p:txBody>
          <a:bodyPr>
            <a:noAutofit/>
          </a:bodyPr>
          <a:lstStyle/>
          <a:p>
            <a:pPr lvl="0"/>
            <a:r>
              <a:rPr lang="en-US" dirty="0" smtClean="0"/>
              <a:t>Support for decision making (improvements in efficiency and/or effectiveness)</a:t>
            </a:r>
          </a:p>
          <a:p>
            <a:pPr lvl="0"/>
            <a:r>
              <a:rPr lang="en-US" dirty="0" smtClean="0"/>
              <a:t>Descriptive, diagnostic, predictive, &amp; prescriptive analytics</a:t>
            </a:r>
          </a:p>
          <a:p>
            <a:pPr lvl="2"/>
            <a:endParaRPr lang="en-US" dirty="0" smtClean="0"/>
          </a:p>
          <a:p>
            <a:pPr>
              <a:buNone/>
            </a:pPr>
            <a:r>
              <a:rPr lang="en-US" dirty="0" smtClean="0"/>
              <a:t>	</a:t>
            </a:r>
          </a:p>
        </p:txBody>
      </p:sp>
      <p:sp>
        <p:nvSpPr>
          <p:cNvPr id="8" name="Title 1"/>
          <p:cNvSpPr>
            <a:spLocks noGrp="1"/>
          </p:cNvSpPr>
          <p:nvPr>
            <p:ph type="title"/>
          </p:nvPr>
        </p:nvSpPr>
        <p:spPr>
          <a:xfrm>
            <a:off x="457200" y="274638"/>
            <a:ext cx="8229600" cy="1143000"/>
          </a:xfrm>
        </p:spPr>
        <p:txBody>
          <a:bodyPr>
            <a:normAutofit fontScale="90000"/>
          </a:bodyPr>
          <a:lstStyle/>
          <a:p>
            <a:r>
              <a:rPr lang="en-US" b="1" dirty="0" smtClean="0"/>
              <a:t>Why (should be care about big data)?</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normAutofit fontScale="90000"/>
          </a:bodyPr>
          <a:lstStyle/>
          <a:p>
            <a:r>
              <a:rPr lang="en-US" b="1" dirty="0" smtClean="0"/>
              <a:t>Why (should be care about big data)?</a:t>
            </a:r>
            <a:endParaRPr lang="en-US" dirty="0"/>
          </a:p>
        </p:txBody>
      </p:sp>
      <p:sp>
        <p:nvSpPr>
          <p:cNvPr id="4" name="Content Placeholder 3"/>
          <p:cNvSpPr>
            <a:spLocks noGrp="1"/>
          </p:cNvSpPr>
          <p:nvPr>
            <p:ph idx="1"/>
          </p:nvPr>
        </p:nvSpPr>
        <p:spPr/>
        <p:txBody>
          <a:bodyPr/>
          <a:lstStyle/>
          <a:p>
            <a:endParaRPr lang="en-US"/>
          </a:p>
        </p:txBody>
      </p:sp>
      <p:pic>
        <p:nvPicPr>
          <p:cNvPr id="93186" name="Picture 2"/>
          <p:cNvPicPr>
            <a:picLocks noChangeAspect="1" noChangeArrowheads="1"/>
          </p:cNvPicPr>
          <p:nvPr/>
        </p:nvPicPr>
        <p:blipFill>
          <a:blip r:embed="rId3" cstate="print"/>
          <a:srcRect/>
          <a:stretch>
            <a:fillRect/>
          </a:stretch>
        </p:blipFill>
        <p:spPr bwMode="auto">
          <a:xfrm>
            <a:off x="609600" y="1219200"/>
            <a:ext cx="7848600" cy="55877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http://www.inotek.com/catalog/Photos/omronSensors2.jpg"/>
          <p:cNvPicPr>
            <a:picLocks noChangeAspect="1" noChangeArrowheads="1"/>
          </p:cNvPicPr>
          <p:nvPr/>
        </p:nvPicPr>
        <p:blipFill>
          <a:blip r:embed="rId2" cstate="print"/>
          <a:srcRect/>
          <a:stretch>
            <a:fillRect/>
          </a:stretch>
        </p:blipFill>
        <p:spPr bwMode="auto">
          <a:xfrm>
            <a:off x="393472" y="4044990"/>
            <a:ext cx="3524817" cy="2781225"/>
          </a:xfrm>
          <a:prstGeom prst="rect">
            <a:avLst/>
          </a:prstGeom>
          <a:noFill/>
        </p:spPr>
      </p:pic>
      <p:sp>
        <p:nvSpPr>
          <p:cNvPr id="2" name="Title 1"/>
          <p:cNvSpPr>
            <a:spLocks noGrp="1"/>
          </p:cNvSpPr>
          <p:nvPr>
            <p:ph type="title"/>
          </p:nvPr>
        </p:nvSpPr>
        <p:spPr/>
        <p:txBody>
          <a:bodyPr>
            <a:normAutofit/>
          </a:bodyPr>
          <a:lstStyle/>
          <a:p>
            <a:r>
              <a:rPr lang="en-US" dirty="0" smtClean="0"/>
              <a:t>Internet of Everything</a:t>
            </a:r>
            <a:endParaRPr lang="en-US" dirty="0"/>
          </a:p>
        </p:txBody>
      </p:sp>
      <p:sp>
        <p:nvSpPr>
          <p:cNvPr id="7" name="Content Placeholder 6"/>
          <p:cNvSpPr>
            <a:spLocks noGrp="1"/>
          </p:cNvSpPr>
          <p:nvPr>
            <p:ph idx="1"/>
          </p:nvPr>
        </p:nvSpPr>
        <p:spPr/>
        <p:txBody>
          <a:bodyPr/>
          <a:lstStyle/>
          <a:p>
            <a:pPr algn="ctr">
              <a:buNone/>
            </a:pPr>
            <a:r>
              <a:rPr lang="en-US" dirty="0" smtClean="0"/>
              <a:t>It’s sensor data…</a:t>
            </a:r>
          </a:p>
        </p:txBody>
      </p:sp>
      <p:pic>
        <p:nvPicPr>
          <p:cNvPr id="54274" name="Picture 2" descr="http://blogs.synopsys.com/configurablethoughts/files/2012/05/Smartphone-Sensors1.jpg"/>
          <p:cNvPicPr>
            <a:picLocks noChangeAspect="1" noChangeArrowheads="1"/>
          </p:cNvPicPr>
          <p:nvPr/>
        </p:nvPicPr>
        <p:blipFill>
          <a:blip r:embed="rId3" cstate="print"/>
          <a:srcRect/>
          <a:stretch>
            <a:fillRect/>
          </a:stretch>
        </p:blipFill>
        <p:spPr bwMode="auto">
          <a:xfrm>
            <a:off x="0" y="2133600"/>
            <a:ext cx="4191000" cy="2318939"/>
          </a:xfrm>
          <a:prstGeom prst="rect">
            <a:avLst/>
          </a:prstGeom>
          <a:noFill/>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72000" y="2133600"/>
            <a:ext cx="4092519" cy="2764497"/>
          </a:xfrm>
          <a:prstGeom prst="rect">
            <a:avLst/>
          </a:prstGeom>
        </p:spPr>
      </p:pic>
      <p:pic>
        <p:nvPicPr>
          <p:cNvPr id="54278" name="Picture 6" descr="http://www.cyberstyle.ru/misc/Image/news/Techno/300410/5.jpg"/>
          <p:cNvPicPr>
            <a:picLocks noChangeAspect="1" noChangeArrowheads="1"/>
          </p:cNvPicPr>
          <p:nvPr/>
        </p:nvPicPr>
        <p:blipFill>
          <a:blip r:embed="rId5" cstate="print"/>
          <a:srcRect/>
          <a:stretch>
            <a:fillRect/>
          </a:stretch>
        </p:blipFill>
        <p:spPr bwMode="auto">
          <a:xfrm>
            <a:off x="6517192" y="4400163"/>
            <a:ext cx="2233336" cy="2233336"/>
          </a:xfrm>
          <a:prstGeom prst="rect">
            <a:avLst/>
          </a:prstGeom>
          <a:noFill/>
        </p:spPr>
      </p:pic>
      <p:pic>
        <p:nvPicPr>
          <p:cNvPr id="4" name="Picture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111032" y="5009385"/>
            <a:ext cx="2249424" cy="1624114"/>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0"/>
            <a:ext cx="8229600" cy="5029200"/>
          </a:xfrm>
        </p:spPr>
        <p:txBody>
          <a:bodyPr>
            <a:noAutofit/>
          </a:bodyPr>
          <a:lstStyle/>
          <a:p>
            <a:r>
              <a:rPr lang="en-US" dirty="0" smtClean="0"/>
              <a:t>Some examples</a:t>
            </a:r>
          </a:p>
          <a:p>
            <a:pPr lvl="1"/>
            <a:r>
              <a:rPr lang="en-US" dirty="0"/>
              <a:t>Watson &amp; </a:t>
            </a:r>
            <a:r>
              <a:rPr lang="en-US" dirty="0" err="1"/>
              <a:t>Marjanovic</a:t>
            </a:r>
            <a:r>
              <a:rPr lang="en-US" dirty="0"/>
              <a:t>, 2013 article</a:t>
            </a:r>
            <a:r>
              <a:rPr lang="en-US" dirty="0" smtClean="0"/>
              <a:t>.</a:t>
            </a:r>
          </a:p>
          <a:p>
            <a:r>
              <a:rPr lang="en-US" dirty="0" smtClean="0"/>
              <a:t>Chart on opportunity/value versus Challenges</a:t>
            </a:r>
          </a:p>
          <a:p>
            <a:pPr>
              <a:buNone/>
            </a:pPr>
            <a:r>
              <a:rPr lang="en-US" dirty="0" smtClean="0"/>
              <a:t>	</a:t>
            </a:r>
          </a:p>
        </p:txBody>
      </p:sp>
      <p:sp>
        <p:nvSpPr>
          <p:cNvPr id="8" name="Title 1"/>
          <p:cNvSpPr>
            <a:spLocks noGrp="1"/>
          </p:cNvSpPr>
          <p:nvPr>
            <p:ph type="title"/>
          </p:nvPr>
        </p:nvSpPr>
        <p:spPr>
          <a:xfrm>
            <a:off x="457200" y="274638"/>
            <a:ext cx="8229600" cy="1143000"/>
          </a:xfrm>
        </p:spPr>
        <p:txBody>
          <a:bodyPr>
            <a:normAutofit fontScale="90000"/>
          </a:bodyPr>
          <a:lstStyle/>
          <a:p>
            <a:r>
              <a:rPr lang="en-US" b="1" dirty="0" smtClean="0"/>
              <a:t>Why (should be care about big data)?</a:t>
            </a:r>
            <a:endParaRPr lang="en-US" dirty="0"/>
          </a:p>
        </p:txBody>
      </p:sp>
      <p:pic>
        <p:nvPicPr>
          <p:cNvPr id="1026" name="Picture 2" descr="Image result for risk versus reward"/>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76400" y="3489882"/>
            <a:ext cx="3733800" cy="313944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219200"/>
            <a:ext cx="8305800" cy="5410200"/>
          </a:xfrm>
        </p:spPr>
        <p:txBody>
          <a:bodyPr>
            <a:noAutofit/>
          </a:bodyPr>
          <a:lstStyle/>
          <a:p>
            <a:r>
              <a:rPr lang="en-US" sz="2400" dirty="0" smtClean="0"/>
              <a:t>Examples of big data opportunities in different industries (Watson &amp; </a:t>
            </a:r>
            <a:r>
              <a:rPr lang="en-US" sz="2400" dirty="0" err="1" smtClean="0"/>
              <a:t>Marjanovic</a:t>
            </a:r>
            <a:r>
              <a:rPr lang="en-US" sz="2400" dirty="0" smtClean="0"/>
              <a:t>, 2013):</a:t>
            </a:r>
          </a:p>
          <a:p>
            <a:pPr lvl="2"/>
            <a:endParaRPr lang="en-US" dirty="0" smtClean="0"/>
          </a:p>
          <a:p>
            <a:pPr>
              <a:buNone/>
            </a:pPr>
            <a:r>
              <a:rPr lang="en-US" dirty="0" smtClean="0"/>
              <a:t>	</a:t>
            </a:r>
          </a:p>
        </p:txBody>
      </p:sp>
      <p:sp>
        <p:nvSpPr>
          <p:cNvPr id="8" name="Title 1"/>
          <p:cNvSpPr>
            <a:spLocks noGrp="1"/>
          </p:cNvSpPr>
          <p:nvPr>
            <p:ph type="title"/>
          </p:nvPr>
        </p:nvSpPr>
        <p:spPr>
          <a:xfrm>
            <a:off x="457200" y="274638"/>
            <a:ext cx="8229600" cy="1143000"/>
          </a:xfrm>
        </p:spPr>
        <p:txBody>
          <a:bodyPr>
            <a:normAutofit fontScale="90000"/>
          </a:bodyPr>
          <a:lstStyle/>
          <a:p>
            <a:r>
              <a:rPr lang="en-US" b="1" dirty="0" smtClean="0"/>
              <a:t>Why (should be care about big data)?</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xmlns="" val="1829319063"/>
              </p:ext>
            </p:extLst>
          </p:nvPr>
        </p:nvGraphicFramePr>
        <p:xfrm>
          <a:off x="381000" y="2133600"/>
          <a:ext cx="8000999" cy="4675405"/>
        </p:xfrm>
        <a:graphic>
          <a:graphicData uri="http://schemas.openxmlformats.org/drawingml/2006/table">
            <a:tbl>
              <a:tblPr/>
              <a:tblGrid>
                <a:gridCol w="1234548"/>
                <a:gridCol w="1235334"/>
                <a:gridCol w="1234548"/>
                <a:gridCol w="1096170"/>
                <a:gridCol w="1004602"/>
                <a:gridCol w="1050779"/>
                <a:gridCol w="1145018"/>
              </a:tblGrid>
              <a:tr h="749581">
                <a:tc>
                  <a:txBody>
                    <a:bodyPr/>
                    <a:lstStyle/>
                    <a:p>
                      <a:pPr marL="0" marR="0" algn="ctr">
                        <a:lnSpc>
                          <a:spcPct val="115000"/>
                        </a:lnSpc>
                        <a:spcBef>
                          <a:spcPts val="0"/>
                        </a:spcBef>
                        <a:spcAft>
                          <a:spcPts val="0"/>
                        </a:spcAft>
                      </a:pPr>
                      <a:r>
                        <a:rPr lang="en-US" sz="1400" dirty="0">
                          <a:latin typeface="Times New Roman"/>
                          <a:ea typeface="Calibri"/>
                          <a:cs typeface="Times New Roman"/>
                        </a:rPr>
                        <a:t>Automobile Insurance</a:t>
                      </a:r>
                      <a:endParaRPr lang="en-US" sz="1400" dirty="0">
                        <a:latin typeface="Calibri"/>
                        <a:ea typeface="Calibri"/>
                        <a:cs typeface="Times New Roman"/>
                      </a:endParaRPr>
                    </a:p>
                  </a:txBody>
                  <a:tcPr marL="64641" marR="646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Times New Roman"/>
                          <a:ea typeface="Calibri"/>
                          <a:cs typeface="Times New Roman"/>
                        </a:rPr>
                        <a:t>Manufacturing, Distribution, and Retail</a:t>
                      </a:r>
                      <a:endParaRPr lang="en-US" sz="1400" dirty="0">
                        <a:latin typeface="Calibri"/>
                        <a:ea typeface="Calibri"/>
                        <a:cs typeface="Times New Roman"/>
                      </a:endParaRPr>
                    </a:p>
                  </a:txBody>
                  <a:tcPr marL="64641" marR="646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Times New Roman"/>
                          <a:ea typeface="Calibri"/>
                          <a:cs typeface="Times New Roman"/>
                        </a:rPr>
                        <a:t>Transportation and Logistics</a:t>
                      </a:r>
                      <a:endParaRPr lang="en-US" sz="1400" dirty="0">
                        <a:latin typeface="Calibri"/>
                        <a:ea typeface="Calibri"/>
                        <a:cs typeface="Times New Roman"/>
                      </a:endParaRPr>
                    </a:p>
                  </a:txBody>
                  <a:tcPr marL="64641" marR="646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smtClean="0">
                          <a:latin typeface="Times New Roman"/>
                          <a:ea typeface="Calibri"/>
                          <a:cs typeface="Times New Roman"/>
                        </a:rPr>
                        <a:t>Telecommunications</a:t>
                      </a:r>
                      <a:endParaRPr lang="en-US" sz="1400" dirty="0">
                        <a:latin typeface="Calibri"/>
                        <a:ea typeface="Calibri"/>
                        <a:cs typeface="Times New Roman"/>
                      </a:endParaRPr>
                    </a:p>
                  </a:txBody>
                  <a:tcPr marL="64641" marR="646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Times New Roman"/>
                          <a:ea typeface="Calibri"/>
                          <a:cs typeface="Times New Roman"/>
                        </a:rPr>
                        <a:t>Utilities</a:t>
                      </a:r>
                      <a:endParaRPr lang="en-US" sz="1400" dirty="0">
                        <a:latin typeface="Calibri"/>
                        <a:ea typeface="Calibri"/>
                        <a:cs typeface="Times New Roman"/>
                      </a:endParaRPr>
                    </a:p>
                  </a:txBody>
                  <a:tcPr marL="64641" marR="646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Times New Roman"/>
                          <a:ea typeface="Calibri"/>
                          <a:cs typeface="Times New Roman"/>
                        </a:rPr>
                        <a:t>Law Enforcement</a:t>
                      </a:r>
                      <a:endParaRPr lang="en-US" sz="1400" dirty="0">
                        <a:latin typeface="Calibri"/>
                        <a:ea typeface="Calibri"/>
                        <a:cs typeface="Times New Roman"/>
                      </a:endParaRPr>
                    </a:p>
                  </a:txBody>
                  <a:tcPr marL="64641" marR="646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Times New Roman"/>
                          <a:ea typeface="Calibri"/>
                          <a:cs typeface="Times New Roman"/>
                        </a:rPr>
                        <a:t>Gaming</a:t>
                      </a:r>
                      <a:endParaRPr lang="en-US" sz="1400" dirty="0">
                        <a:latin typeface="Calibri"/>
                        <a:ea typeface="Calibri"/>
                        <a:cs typeface="Times New Roman"/>
                      </a:endParaRPr>
                    </a:p>
                  </a:txBody>
                  <a:tcPr marL="64641" marR="646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47903">
                <a:tc>
                  <a:txBody>
                    <a:bodyPr/>
                    <a:lstStyle/>
                    <a:p>
                      <a:pPr marL="0" marR="0">
                        <a:lnSpc>
                          <a:spcPct val="115000"/>
                        </a:lnSpc>
                        <a:spcBef>
                          <a:spcPts val="0"/>
                        </a:spcBef>
                        <a:spcAft>
                          <a:spcPts val="0"/>
                        </a:spcAft>
                      </a:pPr>
                      <a:r>
                        <a:rPr lang="en-US" sz="1400" dirty="0">
                          <a:latin typeface="Times New Roman"/>
                          <a:ea typeface="Calibri"/>
                          <a:cs typeface="Times New Roman"/>
                        </a:rPr>
                        <a:t>Insurance pricing</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Better client risk</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analysis</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Fraud detection</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Faster claims</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processing</a:t>
                      </a:r>
                      <a:endParaRPr lang="en-US" sz="1400" dirty="0">
                        <a:latin typeface="Calibri"/>
                        <a:ea typeface="Calibri"/>
                        <a:cs typeface="Times New Roman"/>
                      </a:endParaRPr>
                    </a:p>
                  </a:txBody>
                  <a:tcPr marL="64641" marR="646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latin typeface="Times New Roman"/>
                          <a:ea typeface="Calibri"/>
                          <a:cs typeface="Times New Roman"/>
                        </a:rPr>
                        <a:t>Track shelf</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Availability</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Assess the impact of promotional</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displays</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Assess the</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effectiveness</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of promotional</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campaigns</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Inventory</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management</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Pricing</a:t>
                      </a:r>
                      <a:endParaRPr lang="en-US" sz="1400" dirty="0">
                        <a:latin typeface="Calibri"/>
                        <a:ea typeface="Calibri"/>
                        <a:cs typeface="Times New Roman"/>
                      </a:endParaRPr>
                    </a:p>
                  </a:txBody>
                  <a:tcPr marL="64641" marR="646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latin typeface="Times New Roman"/>
                          <a:ea typeface="Calibri"/>
                          <a:cs typeface="Times New Roman"/>
                        </a:rPr>
                        <a:t>Real-time</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management of</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truck fleets</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RFID data for</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asset tracking</a:t>
                      </a:r>
                      <a:endParaRPr lang="en-US" sz="1400" dirty="0">
                        <a:latin typeface="Calibri"/>
                        <a:ea typeface="Calibri"/>
                        <a:cs typeface="Times New Roman"/>
                      </a:endParaRPr>
                    </a:p>
                  </a:txBody>
                  <a:tcPr marL="64641" marR="646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latin typeface="Times New Roman"/>
                          <a:ea typeface="Calibri"/>
                          <a:cs typeface="Times New Roman"/>
                        </a:rPr>
                        <a:t>Analysis of</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patterns of</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services across</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social networks</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Determine</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profitability of customers’ social</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networks</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Churn</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minimization</a:t>
                      </a:r>
                      <a:endParaRPr lang="en-US" sz="1400" dirty="0">
                        <a:latin typeface="Calibri"/>
                        <a:ea typeface="Calibri"/>
                        <a:cs typeface="Times New Roman"/>
                      </a:endParaRPr>
                    </a:p>
                  </a:txBody>
                  <a:tcPr marL="64641" marR="646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latin typeface="Times New Roman"/>
                          <a:ea typeface="Calibri"/>
                          <a:cs typeface="Times New Roman"/>
                        </a:rPr>
                        <a:t>Smart-grid data to</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determine variable</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pricing models</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Smart meters to better forecast</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energy demand</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Customized</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rate plans for</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customers</a:t>
                      </a:r>
                      <a:endParaRPr lang="en-US" sz="1400" dirty="0">
                        <a:latin typeface="Calibri"/>
                        <a:ea typeface="Calibri"/>
                        <a:cs typeface="Times New Roman"/>
                      </a:endParaRPr>
                    </a:p>
                  </a:txBody>
                  <a:tcPr marL="64641" marR="646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latin typeface="Times New Roman"/>
                          <a:ea typeface="Calibri"/>
                          <a:cs typeface="Times New Roman"/>
                        </a:rPr>
                        <a:t>Identify people</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linked to known</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trouble groups</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Determine</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the location of individuals and groups</a:t>
                      </a:r>
                      <a:endParaRPr lang="en-US" sz="1400" dirty="0">
                        <a:latin typeface="Calibri"/>
                        <a:ea typeface="Calibri"/>
                        <a:cs typeface="Times New Roman"/>
                      </a:endParaRPr>
                    </a:p>
                  </a:txBody>
                  <a:tcPr marL="64641" marR="646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latin typeface="Times New Roman"/>
                          <a:ea typeface="Calibri"/>
                          <a:cs typeface="Times New Roman"/>
                        </a:rPr>
                        <a:t>Capture players’</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actions to provide</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comprehensive</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feedback to game</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producers</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Analysis of game plays to determine</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the best</a:t>
                      </a:r>
                      <a:endParaRPr lang="en-US" sz="1400" dirty="0">
                        <a:latin typeface="Calibri"/>
                        <a:ea typeface="Calibri"/>
                        <a:cs typeface="Times New Roman"/>
                      </a:endParaRPr>
                    </a:p>
                    <a:p>
                      <a:pPr marL="0" marR="0">
                        <a:lnSpc>
                          <a:spcPct val="115000"/>
                        </a:lnSpc>
                        <a:spcBef>
                          <a:spcPts val="0"/>
                        </a:spcBef>
                        <a:spcAft>
                          <a:spcPts val="0"/>
                        </a:spcAft>
                      </a:pPr>
                      <a:r>
                        <a:rPr lang="en-US" sz="1400" dirty="0">
                          <a:latin typeface="Times New Roman"/>
                          <a:ea typeface="Calibri"/>
                          <a:cs typeface="Times New Roman"/>
                        </a:rPr>
                        <a:t>opportunities for in-game offers</a:t>
                      </a:r>
                      <a:endParaRPr lang="en-US" sz="1400" dirty="0">
                        <a:latin typeface="Calibri"/>
                        <a:ea typeface="Calibri"/>
                        <a:cs typeface="Times New Roman"/>
                      </a:endParaRPr>
                    </a:p>
                  </a:txBody>
                  <a:tcPr marL="64641" marR="646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0"/>
            <a:ext cx="8229600" cy="5029200"/>
          </a:xfrm>
        </p:spPr>
        <p:txBody>
          <a:bodyPr>
            <a:noAutofit/>
          </a:bodyPr>
          <a:lstStyle/>
          <a:p>
            <a:pPr>
              <a:buNone/>
            </a:pPr>
            <a:r>
              <a:rPr lang="en-US" dirty="0" smtClean="0"/>
              <a:t>Something to ponder...</a:t>
            </a:r>
          </a:p>
          <a:p>
            <a:pPr lvl="1">
              <a:buNone/>
            </a:pPr>
            <a:endParaRPr lang="en-US" dirty="0" smtClean="0"/>
          </a:p>
          <a:p>
            <a:pPr lvl="1">
              <a:buNone/>
            </a:pPr>
            <a:r>
              <a:rPr lang="en-US" dirty="0" smtClean="0"/>
              <a:t>Data is coming from everywhere</a:t>
            </a:r>
          </a:p>
          <a:p>
            <a:pPr lvl="1">
              <a:buNone/>
            </a:pPr>
            <a:endParaRPr lang="en-US" dirty="0" smtClean="0"/>
          </a:p>
          <a:p>
            <a:pPr lvl="1">
              <a:buNone/>
            </a:pPr>
            <a:r>
              <a:rPr lang="en-US" dirty="0" smtClean="0"/>
              <a:t>Data comes in all types, sizes, speeds, quality, etc.</a:t>
            </a:r>
          </a:p>
          <a:p>
            <a:pPr lvl="1">
              <a:buNone/>
            </a:pPr>
            <a:endParaRPr lang="en-US" dirty="0" smtClean="0"/>
          </a:p>
          <a:p>
            <a:pPr lvl="1">
              <a:buNone/>
            </a:pPr>
            <a:r>
              <a:rPr lang="en-US" dirty="0" smtClean="0"/>
              <a:t>Data is spatial</a:t>
            </a:r>
          </a:p>
          <a:p>
            <a:pPr>
              <a:buNone/>
            </a:pPr>
            <a:r>
              <a:rPr lang="en-US" dirty="0" smtClean="0"/>
              <a:t>	</a:t>
            </a:r>
          </a:p>
        </p:txBody>
      </p:sp>
      <p:sp>
        <p:nvSpPr>
          <p:cNvPr id="8" name="Title 1"/>
          <p:cNvSpPr>
            <a:spLocks noGrp="1"/>
          </p:cNvSpPr>
          <p:nvPr>
            <p:ph type="title"/>
          </p:nvPr>
        </p:nvSpPr>
        <p:spPr>
          <a:xfrm>
            <a:off x="457200" y="274638"/>
            <a:ext cx="8229600" cy="1143000"/>
          </a:xfrm>
        </p:spPr>
        <p:txBody>
          <a:bodyPr>
            <a:normAutofit/>
          </a:bodyPr>
          <a:lstStyle/>
          <a:p>
            <a:r>
              <a:rPr lang="en-US" b="1" dirty="0" smtClean="0"/>
              <a:t>What (will the future look like)?</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cstate="print"/>
          <a:srcRect/>
          <a:stretch>
            <a:fillRect/>
          </a:stretch>
        </p:blipFill>
        <p:spPr bwMode="auto">
          <a:xfrm>
            <a:off x="2209800" y="2667000"/>
            <a:ext cx="6934200" cy="3370170"/>
          </a:xfrm>
          <a:prstGeom prst="rect">
            <a:avLst/>
          </a:prstGeom>
          <a:noFill/>
          <a:ln w="9525">
            <a:noFill/>
            <a:miter lim="800000"/>
            <a:headEnd/>
            <a:tailEnd/>
          </a:ln>
        </p:spPr>
      </p:pic>
      <p:sp>
        <p:nvSpPr>
          <p:cNvPr id="5" name="Content Placeholder 4"/>
          <p:cNvSpPr>
            <a:spLocks noGrp="1"/>
          </p:cNvSpPr>
          <p:nvPr>
            <p:ph idx="1"/>
          </p:nvPr>
        </p:nvSpPr>
        <p:spPr>
          <a:xfrm>
            <a:off x="457200" y="1600200"/>
            <a:ext cx="8229600" cy="5029200"/>
          </a:xfrm>
        </p:spPr>
        <p:txBody>
          <a:bodyPr>
            <a:noAutofit/>
          </a:bodyPr>
          <a:lstStyle/>
          <a:p>
            <a:pPr>
              <a:buNone/>
            </a:pPr>
            <a:r>
              <a:rPr lang="en-US" dirty="0" smtClean="0"/>
              <a:t>What does this mean for you?</a:t>
            </a:r>
          </a:p>
          <a:p>
            <a:pPr>
              <a:buNone/>
            </a:pPr>
            <a:r>
              <a:rPr lang="en-US" dirty="0" smtClean="0"/>
              <a:t>	</a:t>
            </a:r>
            <a:r>
              <a:rPr lang="en-US" sz="2800" dirty="0" smtClean="0"/>
              <a:t>Psychology</a:t>
            </a:r>
          </a:p>
          <a:p>
            <a:pPr>
              <a:buNone/>
            </a:pPr>
            <a:r>
              <a:rPr lang="en-US" sz="2800" dirty="0" smtClean="0"/>
              <a:t>	Public Health</a:t>
            </a:r>
          </a:p>
          <a:p>
            <a:pPr>
              <a:buNone/>
            </a:pPr>
            <a:r>
              <a:rPr lang="en-US" sz="2800" dirty="0" smtClean="0"/>
              <a:t>	Mathematics</a:t>
            </a:r>
          </a:p>
          <a:p>
            <a:pPr>
              <a:buNone/>
            </a:pPr>
            <a:r>
              <a:rPr lang="en-US" sz="2800" dirty="0" smtClean="0"/>
              <a:t>	...</a:t>
            </a:r>
          </a:p>
          <a:p>
            <a:pPr>
              <a:buNone/>
            </a:pPr>
            <a:r>
              <a:rPr lang="en-US" sz="2800" dirty="0" smtClean="0"/>
              <a:t>	</a:t>
            </a:r>
          </a:p>
        </p:txBody>
      </p:sp>
      <p:sp>
        <p:nvSpPr>
          <p:cNvPr id="7" name="Title 1"/>
          <p:cNvSpPr>
            <a:spLocks noGrp="1"/>
          </p:cNvSpPr>
          <p:nvPr>
            <p:ph type="title"/>
          </p:nvPr>
        </p:nvSpPr>
        <p:spPr>
          <a:xfrm>
            <a:off x="457200" y="274638"/>
            <a:ext cx="8229600" cy="1143000"/>
          </a:xfrm>
        </p:spPr>
        <p:txBody>
          <a:bodyPr>
            <a:normAutofit/>
          </a:bodyPr>
          <a:lstStyle/>
          <a:p>
            <a:r>
              <a:rPr lang="en-US" b="1" dirty="0" smtClean="0"/>
              <a:t>What (will the future look like)?</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0"/>
            <a:ext cx="8229600" cy="5029200"/>
          </a:xfrm>
        </p:spPr>
        <p:txBody>
          <a:bodyPr>
            <a:noAutofit/>
          </a:bodyPr>
          <a:lstStyle/>
          <a:p>
            <a:pPr>
              <a:buNone/>
            </a:pPr>
            <a:r>
              <a:rPr lang="en-US" dirty="0" smtClean="0"/>
              <a:t>What does this mean for these domains?</a:t>
            </a:r>
          </a:p>
        </p:txBody>
      </p:sp>
      <p:sp>
        <p:nvSpPr>
          <p:cNvPr id="6" name="Title 1"/>
          <p:cNvSpPr>
            <a:spLocks noGrp="1"/>
          </p:cNvSpPr>
          <p:nvPr>
            <p:ph type="title"/>
          </p:nvPr>
        </p:nvSpPr>
        <p:spPr>
          <a:xfrm>
            <a:off x="457200" y="274638"/>
            <a:ext cx="8229600" cy="1143000"/>
          </a:xfrm>
        </p:spPr>
        <p:txBody>
          <a:bodyPr>
            <a:normAutofit/>
          </a:bodyPr>
          <a:lstStyle/>
          <a:p>
            <a:r>
              <a:rPr lang="en-US" b="1" dirty="0" smtClean="0"/>
              <a:t>What (will the future look like)?</a:t>
            </a:r>
            <a:endParaRPr lang="en-US" dirty="0"/>
          </a:p>
        </p:txBody>
      </p:sp>
      <p:pic>
        <p:nvPicPr>
          <p:cNvPr id="65538" name="Picture 2"/>
          <p:cNvPicPr>
            <a:picLocks noChangeAspect="1" noChangeArrowheads="1"/>
          </p:cNvPicPr>
          <p:nvPr/>
        </p:nvPicPr>
        <p:blipFill>
          <a:blip r:embed="rId3" cstate="print"/>
          <a:srcRect/>
          <a:stretch>
            <a:fillRect/>
          </a:stretch>
        </p:blipFill>
        <p:spPr bwMode="auto">
          <a:xfrm>
            <a:off x="457200" y="2136046"/>
            <a:ext cx="8153400" cy="47219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0"/>
            <a:ext cx="8229600" cy="5029200"/>
          </a:xfrm>
        </p:spPr>
        <p:txBody>
          <a:bodyPr>
            <a:noAutofit/>
          </a:bodyPr>
          <a:lstStyle/>
          <a:p>
            <a:pPr>
              <a:buNone/>
            </a:pPr>
            <a:r>
              <a:rPr lang="en-US" dirty="0" smtClean="0"/>
              <a:t>Are analytics any different for Big Data (as compared to small data)? </a:t>
            </a:r>
          </a:p>
        </p:txBody>
      </p:sp>
      <p:sp>
        <p:nvSpPr>
          <p:cNvPr id="6" name="Title 1"/>
          <p:cNvSpPr>
            <a:spLocks noGrp="1"/>
          </p:cNvSpPr>
          <p:nvPr>
            <p:ph type="title"/>
          </p:nvPr>
        </p:nvSpPr>
        <p:spPr>
          <a:xfrm>
            <a:off x="457200" y="274638"/>
            <a:ext cx="8229600" cy="1143000"/>
          </a:xfrm>
        </p:spPr>
        <p:txBody>
          <a:bodyPr>
            <a:normAutofit/>
          </a:bodyPr>
          <a:lstStyle/>
          <a:p>
            <a:r>
              <a:rPr lang="en-US" b="1" dirty="0" smtClean="0"/>
              <a:t>What (will the future look like)?</a:t>
            </a:r>
            <a:endParaRPr lang="en-US" dirty="0"/>
          </a:p>
        </p:txBody>
      </p:sp>
      <p:pic>
        <p:nvPicPr>
          <p:cNvPr id="71684" name="Picture 4" descr="C:\Users\Home\Desktop\analysis.png"/>
          <p:cNvPicPr>
            <a:picLocks noChangeAspect="1" noChangeArrowheads="1"/>
          </p:cNvPicPr>
          <p:nvPr/>
        </p:nvPicPr>
        <p:blipFill>
          <a:blip r:embed="rId3" cstate="print"/>
          <a:srcRect/>
          <a:stretch>
            <a:fillRect/>
          </a:stretch>
        </p:blipFill>
        <p:spPr bwMode="auto">
          <a:xfrm>
            <a:off x="1219200" y="2671233"/>
            <a:ext cx="6553200" cy="4186767"/>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Internet of Everything</a:t>
            </a:r>
            <a:endParaRPr lang="en-US" dirty="0"/>
          </a:p>
        </p:txBody>
      </p:sp>
      <p:sp>
        <p:nvSpPr>
          <p:cNvPr id="7" name="Content Placeholder 6"/>
          <p:cNvSpPr>
            <a:spLocks noGrp="1"/>
          </p:cNvSpPr>
          <p:nvPr>
            <p:ph idx="1"/>
          </p:nvPr>
        </p:nvSpPr>
        <p:spPr/>
        <p:txBody>
          <a:bodyPr/>
          <a:lstStyle/>
          <a:p>
            <a:pPr algn="ctr">
              <a:buNone/>
            </a:pPr>
            <a:r>
              <a:rPr lang="en-US" dirty="0" smtClean="0"/>
              <a:t>It's connected data…</a:t>
            </a:r>
          </a:p>
          <a:p>
            <a:endParaRPr lang="en-US" dirty="0" smtClean="0"/>
          </a:p>
        </p:txBody>
      </p:sp>
      <p:pic>
        <p:nvPicPr>
          <p:cNvPr id="33798" name="Picture 6" descr="http://fast1.onesite.com/capcom-unity.com/user/crazedspartanhadouken/random_pics/crap.jpg?v=240000"/>
          <p:cNvPicPr>
            <a:picLocks noChangeAspect="1" noChangeArrowheads="1"/>
          </p:cNvPicPr>
          <p:nvPr/>
        </p:nvPicPr>
        <p:blipFill>
          <a:blip r:embed="rId2" cstate="print"/>
          <a:srcRect/>
          <a:stretch>
            <a:fillRect/>
          </a:stretch>
        </p:blipFill>
        <p:spPr bwMode="auto">
          <a:xfrm>
            <a:off x="152400" y="2133600"/>
            <a:ext cx="4343400" cy="2895600"/>
          </a:xfrm>
          <a:prstGeom prst="rect">
            <a:avLst/>
          </a:prstGeom>
          <a:noFill/>
        </p:spPr>
      </p:pic>
      <p:pic>
        <p:nvPicPr>
          <p:cNvPr id="53250" name="Picture 2" descr="http://ccorp-u.friend2friend.com/1186268_10101026493146301_791186452_n-e1408654108256.jpg"/>
          <p:cNvPicPr>
            <a:picLocks noChangeAspect="1" noChangeArrowheads="1"/>
          </p:cNvPicPr>
          <p:nvPr/>
        </p:nvPicPr>
        <p:blipFill>
          <a:blip r:embed="rId3" cstate="print"/>
          <a:srcRect/>
          <a:stretch>
            <a:fillRect/>
          </a:stretch>
        </p:blipFill>
        <p:spPr bwMode="auto">
          <a:xfrm>
            <a:off x="3200400" y="3810000"/>
            <a:ext cx="5791200" cy="28956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Internet of Everything</a:t>
            </a:r>
            <a:endParaRPr lang="en-US" dirty="0"/>
          </a:p>
        </p:txBody>
      </p:sp>
      <p:sp>
        <p:nvSpPr>
          <p:cNvPr id="7" name="Content Placeholder 6"/>
          <p:cNvSpPr>
            <a:spLocks noGrp="1"/>
          </p:cNvSpPr>
          <p:nvPr>
            <p:ph idx="1"/>
          </p:nvPr>
        </p:nvSpPr>
        <p:spPr/>
        <p:txBody>
          <a:bodyPr/>
          <a:lstStyle/>
          <a:p>
            <a:endParaRPr lang="en-US" dirty="0"/>
          </a:p>
        </p:txBody>
      </p:sp>
      <p:pic>
        <p:nvPicPr>
          <p:cNvPr id="50177" name="Picture 1" descr="C:\Users\Home\Desktop\11212014\1.png"/>
          <p:cNvPicPr>
            <a:picLocks noChangeAspect="1" noChangeArrowheads="1"/>
          </p:cNvPicPr>
          <p:nvPr/>
        </p:nvPicPr>
        <p:blipFill>
          <a:blip r:embed="rId2" cstate="print"/>
          <a:srcRect/>
          <a:stretch>
            <a:fillRect/>
          </a:stretch>
        </p:blipFill>
        <p:spPr bwMode="auto">
          <a:xfrm>
            <a:off x="914400" y="1219200"/>
            <a:ext cx="7439025" cy="5583104"/>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6" name="Picture 8" descr="http://www.bigdataanalyticstoday.com/wp-content/uploads/2014/06/The-World-of-BIG-Data.png"/>
          <p:cNvPicPr>
            <a:picLocks noChangeAspect="1" noChangeArrowheads="1"/>
          </p:cNvPicPr>
          <p:nvPr/>
        </p:nvPicPr>
        <p:blipFill>
          <a:blip r:embed="rId3" cstate="print"/>
          <a:srcRect/>
          <a:stretch>
            <a:fillRect/>
          </a:stretch>
        </p:blipFill>
        <p:spPr bwMode="auto">
          <a:xfrm>
            <a:off x="1143000" y="2202040"/>
            <a:ext cx="6553200" cy="4655959"/>
          </a:xfrm>
          <a:prstGeom prst="rect">
            <a:avLst/>
          </a:prstGeom>
          <a:noFill/>
        </p:spPr>
      </p:pic>
      <p:sp>
        <p:nvSpPr>
          <p:cNvPr id="2" name="Title 1"/>
          <p:cNvSpPr>
            <a:spLocks noGrp="1"/>
          </p:cNvSpPr>
          <p:nvPr>
            <p:ph type="title"/>
          </p:nvPr>
        </p:nvSpPr>
        <p:spPr/>
        <p:txBody>
          <a:bodyPr>
            <a:normAutofit/>
          </a:bodyPr>
          <a:lstStyle/>
          <a:p>
            <a:r>
              <a:rPr lang="en-US" dirty="0" smtClean="0"/>
              <a:t>Big Data</a:t>
            </a:r>
            <a:endParaRPr lang="en-US" dirty="0"/>
          </a:p>
        </p:txBody>
      </p:sp>
      <p:sp>
        <p:nvSpPr>
          <p:cNvPr id="5" name="Content Placeholder 4"/>
          <p:cNvSpPr>
            <a:spLocks noGrp="1"/>
          </p:cNvSpPr>
          <p:nvPr>
            <p:ph idx="1"/>
          </p:nvPr>
        </p:nvSpPr>
        <p:spPr>
          <a:xfrm>
            <a:off x="457200" y="1600200"/>
            <a:ext cx="8229600" cy="5029200"/>
          </a:xfrm>
        </p:spPr>
        <p:txBody>
          <a:bodyPr>
            <a:noAutofit/>
          </a:bodyPr>
          <a:lstStyle/>
          <a:p>
            <a:pPr marL="0" indent="0">
              <a:spcBef>
                <a:spcPts val="0"/>
              </a:spcBef>
              <a:buNone/>
            </a:pPr>
            <a:r>
              <a:rPr lang="en-US" dirty="0" smtClean="0"/>
              <a:t>Perhaps you’ve seen these before?</a:t>
            </a:r>
          </a:p>
          <a:p>
            <a:pPr marL="0" indent="0">
              <a:spcBef>
                <a:spcPts val="0"/>
              </a:spcBef>
              <a:buNone/>
            </a:pPr>
            <a:endParaRPr lang="en-US" sz="1800" dirty="0" smtClean="0"/>
          </a:p>
        </p:txBody>
      </p:sp>
      <p:pic>
        <p:nvPicPr>
          <p:cNvPr id="32770" name="Picture 2" descr="https://sites.google.com/site/pc86sp/Internet-in-60-seconds-infographic-what-appens-on-web.jpg"/>
          <p:cNvPicPr>
            <a:picLocks noChangeAspect="1" noChangeArrowheads="1"/>
          </p:cNvPicPr>
          <p:nvPr/>
        </p:nvPicPr>
        <p:blipFill>
          <a:blip r:embed="rId4" cstate="print"/>
          <a:srcRect/>
          <a:stretch>
            <a:fillRect/>
          </a:stretch>
        </p:blipFill>
        <p:spPr bwMode="auto">
          <a:xfrm>
            <a:off x="-1" y="2133600"/>
            <a:ext cx="3019245" cy="2133600"/>
          </a:xfrm>
          <a:prstGeom prst="rect">
            <a:avLst/>
          </a:prstGeom>
          <a:noFill/>
        </p:spPr>
      </p:pic>
      <p:pic>
        <p:nvPicPr>
          <p:cNvPr id="32772" name="Picture 4" descr="http://blog-mindjet.wpengine.netdna-cdn.com/wp-content/uploads/2011/11/Drowing-in-Data-Infographic.jpg"/>
          <p:cNvPicPr>
            <a:picLocks noChangeAspect="1" noChangeArrowheads="1"/>
          </p:cNvPicPr>
          <p:nvPr/>
        </p:nvPicPr>
        <p:blipFill>
          <a:blip r:embed="rId5" cstate="print"/>
          <a:srcRect/>
          <a:stretch>
            <a:fillRect/>
          </a:stretch>
        </p:blipFill>
        <p:spPr bwMode="auto">
          <a:xfrm>
            <a:off x="0" y="4110577"/>
            <a:ext cx="3886200" cy="2747423"/>
          </a:xfrm>
          <a:prstGeom prst="rect">
            <a:avLst/>
          </a:prstGeom>
          <a:noFill/>
        </p:spPr>
      </p:pic>
      <p:pic>
        <p:nvPicPr>
          <p:cNvPr id="32774" name="Picture 6" descr="http://www.ikanow.com/wp-content/uploads/2012/12/IBM-Big-Data-Big-Flood-Infographic1.jpg"/>
          <p:cNvPicPr>
            <a:picLocks noChangeAspect="1" noChangeArrowheads="1"/>
          </p:cNvPicPr>
          <p:nvPr/>
        </p:nvPicPr>
        <p:blipFill>
          <a:blip r:embed="rId6" cstate="print"/>
          <a:srcRect/>
          <a:stretch>
            <a:fillRect/>
          </a:stretch>
        </p:blipFill>
        <p:spPr bwMode="auto">
          <a:xfrm>
            <a:off x="7119514" y="771524"/>
            <a:ext cx="2024486" cy="608647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Big Data</a:t>
            </a:r>
            <a:endParaRPr lang="en-US" dirty="0"/>
          </a:p>
        </p:txBody>
      </p:sp>
      <p:sp>
        <p:nvSpPr>
          <p:cNvPr id="5" name="Content Placeholder 4"/>
          <p:cNvSpPr>
            <a:spLocks noGrp="1"/>
          </p:cNvSpPr>
          <p:nvPr>
            <p:ph idx="1"/>
          </p:nvPr>
        </p:nvSpPr>
        <p:spPr>
          <a:xfrm>
            <a:off x="457200" y="1600200"/>
            <a:ext cx="8229600" cy="5029200"/>
          </a:xfrm>
        </p:spPr>
        <p:txBody>
          <a:bodyPr>
            <a:noAutofit/>
          </a:bodyPr>
          <a:lstStyle/>
          <a:p>
            <a:pPr marL="0" indent="0" algn="ctr">
              <a:spcBef>
                <a:spcPts val="0"/>
              </a:spcBef>
              <a:buNone/>
            </a:pPr>
            <a:r>
              <a:rPr lang="en-US" dirty="0" smtClean="0"/>
              <a:t>So, we know that “big data” is BIG…</a:t>
            </a:r>
          </a:p>
          <a:p>
            <a:pPr marL="0" indent="0" algn="ctr">
              <a:spcBef>
                <a:spcPts val="0"/>
              </a:spcBef>
              <a:buNone/>
            </a:pPr>
            <a:endParaRPr lang="en-US" dirty="0" smtClean="0"/>
          </a:p>
          <a:p>
            <a:pPr marL="0" indent="0" algn="ctr">
              <a:spcBef>
                <a:spcPts val="0"/>
              </a:spcBef>
              <a:buNone/>
            </a:pPr>
            <a:endParaRPr lang="en-US" dirty="0" smtClean="0"/>
          </a:p>
          <a:p>
            <a:pPr marL="0" indent="0" algn="ctr">
              <a:spcBef>
                <a:spcPts val="0"/>
              </a:spcBef>
              <a:buNone/>
            </a:pPr>
            <a:endParaRPr lang="en-US" dirty="0" smtClean="0"/>
          </a:p>
          <a:p>
            <a:pPr marL="0" indent="0" algn="ctr">
              <a:spcBef>
                <a:spcPts val="0"/>
              </a:spcBef>
              <a:buNone/>
            </a:pPr>
            <a:endParaRPr lang="en-US" dirty="0" smtClean="0"/>
          </a:p>
          <a:p>
            <a:pPr marL="0" indent="0" algn="ctr">
              <a:spcBef>
                <a:spcPts val="0"/>
              </a:spcBef>
              <a:buNone/>
            </a:pPr>
            <a:endParaRPr lang="en-US" dirty="0" smtClean="0"/>
          </a:p>
          <a:p>
            <a:pPr marL="0" indent="0" algn="ctr">
              <a:spcBef>
                <a:spcPts val="0"/>
              </a:spcBef>
              <a:buNone/>
            </a:pPr>
            <a:endParaRPr lang="en-US" dirty="0" smtClean="0"/>
          </a:p>
          <a:p>
            <a:pPr marL="0" indent="0" algn="ctr">
              <a:spcBef>
                <a:spcPts val="0"/>
              </a:spcBef>
              <a:buNone/>
            </a:pPr>
            <a:endParaRPr lang="en-US" dirty="0" smtClean="0"/>
          </a:p>
          <a:p>
            <a:pPr marL="0" indent="0" algn="ctr">
              <a:spcBef>
                <a:spcPts val="0"/>
              </a:spcBef>
              <a:buNone/>
            </a:pPr>
            <a:endParaRPr lang="en-US" dirty="0" smtClean="0"/>
          </a:p>
          <a:p>
            <a:pPr marL="0" indent="0" algn="ctr">
              <a:spcBef>
                <a:spcPts val="0"/>
              </a:spcBef>
              <a:buNone/>
            </a:pPr>
            <a:r>
              <a:rPr lang="en-US" dirty="0" smtClean="0"/>
              <a:t>But, what does that mean to us?</a:t>
            </a:r>
          </a:p>
          <a:p>
            <a:pPr marL="0" indent="0" algn="ctr">
              <a:spcBef>
                <a:spcPts val="0"/>
              </a:spcBef>
              <a:buNone/>
            </a:pPr>
            <a:endParaRPr lang="en-US" sz="1800" dirty="0" smtClean="0"/>
          </a:p>
        </p:txBody>
      </p:sp>
      <p:pic>
        <p:nvPicPr>
          <p:cNvPr id="57345" name="Picture 1"/>
          <p:cNvPicPr>
            <a:picLocks noChangeAspect="1" noChangeArrowheads="1"/>
          </p:cNvPicPr>
          <p:nvPr/>
        </p:nvPicPr>
        <p:blipFill>
          <a:blip r:embed="rId3" cstate="print"/>
          <a:srcRect/>
          <a:stretch>
            <a:fillRect/>
          </a:stretch>
        </p:blipFill>
        <p:spPr bwMode="auto">
          <a:xfrm>
            <a:off x="1295400" y="2276045"/>
            <a:ext cx="6629400" cy="36675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922</TotalTime>
  <Words>1679</Words>
  <Application>Microsoft Office PowerPoint</Application>
  <PresentationFormat>On-screen Show (4:3)</PresentationFormat>
  <Paragraphs>367</Paragraphs>
  <Slides>55</Slides>
  <Notes>24</Notes>
  <HiddenSlides>0</HiddenSlides>
  <MMClips>2</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LOCATION, GIS, AND SPATIAL BIG DATA  Conceptual Foundations</vt:lpstr>
      <vt:lpstr>Big Data and Analytics The Big Picture</vt:lpstr>
      <vt:lpstr>Internet of Everything</vt:lpstr>
      <vt:lpstr>Internet of Everything</vt:lpstr>
      <vt:lpstr>Internet of Everything</vt:lpstr>
      <vt:lpstr>Internet of Everything</vt:lpstr>
      <vt:lpstr>Internet of Everything</vt:lpstr>
      <vt:lpstr>Big Data</vt:lpstr>
      <vt:lpstr>Big Data</vt:lpstr>
      <vt:lpstr>Big Data</vt:lpstr>
      <vt:lpstr>Big Data</vt:lpstr>
      <vt:lpstr>Big Data</vt:lpstr>
      <vt:lpstr>Location</vt:lpstr>
      <vt:lpstr>Location</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Big Data and Analytics The Details</vt:lpstr>
      <vt:lpstr>What (is)?</vt:lpstr>
      <vt:lpstr>Slide 40</vt:lpstr>
      <vt:lpstr>Slide 41</vt:lpstr>
      <vt:lpstr>What (is)?</vt:lpstr>
      <vt:lpstr>What (is)?</vt:lpstr>
      <vt:lpstr>What (is)?</vt:lpstr>
      <vt:lpstr>What (is)?</vt:lpstr>
      <vt:lpstr>How (did we get here)?</vt:lpstr>
      <vt:lpstr>How (did we get here)?</vt:lpstr>
      <vt:lpstr>Why (should be care about big data)?</vt:lpstr>
      <vt:lpstr>Why (should be care about big data)?</vt:lpstr>
      <vt:lpstr>Why (should be care about big data)?</vt:lpstr>
      <vt:lpstr>Why (should be care about big data)?</vt:lpstr>
      <vt:lpstr>What (will the future look like)?</vt:lpstr>
      <vt:lpstr>What (will the future look like)?</vt:lpstr>
      <vt:lpstr>What (will the future look like)?</vt:lpstr>
      <vt:lpstr>What (will the future look like)?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Internet of Everything, Big Data, Location, and the Future</dc:title>
  <dc:creator>Hilton</dc:creator>
  <cp:lastModifiedBy>Hilton</cp:lastModifiedBy>
  <cp:revision>172</cp:revision>
  <dcterms:created xsi:type="dcterms:W3CDTF">2013-11-18T03:22:30Z</dcterms:created>
  <dcterms:modified xsi:type="dcterms:W3CDTF">2015-07-30T06:37:03Z</dcterms:modified>
</cp:coreProperties>
</file>