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1"/>
    <p:sldMasterId id="2147483883" r:id="rId12"/>
    <p:sldMasterId id="2147483869" r:id="rId13"/>
  </p:sldMasterIdLst>
  <p:notesMasterIdLst>
    <p:notesMasterId r:id="rId57"/>
  </p:notesMasterIdLst>
  <p:handoutMasterIdLst>
    <p:handoutMasterId r:id="rId58"/>
  </p:handoutMasterIdLst>
  <p:sldIdLst>
    <p:sldId id="258" r:id="rId14"/>
    <p:sldId id="387" r:id="rId15"/>
    <p:sldId id="431" r:id="rId16"/>
    <p:sldId id="386" r:id="rId17"/>
    <p:sldId id="388" r:id="rId18"/>
    <p:sldId id="385" r:id="rId19"/>
    <p:sldId id="416" r:id="rId20"/>
    <p:sldId id="313" r:id="rId21"/>
    <p:sldId id="417" r:id="rId22"/>
    <p:sldId id="432" r:id="rId23"/>
    <p:sldId id="384" r:id="rId24"/>
    <p:sldId id="433" r:id="rId25"/>
    <p:sldId id="391" r:id="rId26"/>
    <p:sldId id="398" r:id="rId27"/>
    <p:sldId id="399" r:id="rId28"/>
    <p:sldId id="390" r:id="rId29"/>
    <p:sldId id="406" r:id="rId30"/>
    <p:sldId id="392" r:id="rId31"/>
    <p:sldId id="407" r:id="rId32"/>
    <p:sldId id="397" r:id="rId33"/>
    <p:sldId id="393" r:id="rId34"/>
    <p:sldId id="266" r:id="rId35"/>
    <p:sldId id="268" r:id="rId36"/>
    <p:sldId id="272" r:id="rId37"/>
    <p:sldId id="405" r:id="rId38"/>
    <p:sldId id="409" r:id="rId39"/>
    <p:sldId id="426" r:id="rId40"/>
    <p:sldId id="449" r:id="rId41"/>
    <p:sldId id="435" r:id="rId42"/>
    <p:sldId id="436" r:id="rId43"/>
    <p:sldId id="437" r:id="rId44"/>
    <p:sldId id="438" r:id="rId45"/>
    <p:sldId id="439" r:id="rId46"/>
    <p:sldId id="440" r:id="rId47"/>
    <p:sldId id="441" r:id="rId48"/>
    <p:sldId id="445" r:id="rId49"/>
    <p:sldId id="446" r:id="rId50"/>
    <p:sldId id="447" r:id="rId51"/>
    <p:sldId id="448" r:id="rId52"/>
    <p:sldId id="442" r:id="rId53"/>
    <p:sldId id="443" r:id="rId54"/>
    <p:sldId id="444" r:id="rId55"/>
    <p:sldId id="451" r:id="rId5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2" autoAdjust="0"/>
    <p:restoredTop sz="75940" autoAdjust="0"/>
  </p:normalViewPr>
  <p:slideViewPr>
    <p:cSldViewPr>
      <p:cViewPr>
        <p:scale>
          <a:sx n="70" d="100"/>
          <a:sy n="70" d="100"/>
        </p:scale>
        <p:origin x="-61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2621" y="-67"/>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customXml" Target="../customXml/item8.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66733" cy="46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5539" name="Rectangle 3"/>
          <p:cNvSpPr>
            <a:spLocks noGrp="1" noChangeArrowheads="1"/>
          </p:cNvSpPr>
          <p:nvPr>
            <p:ph type="dt" sz="quarter" idx="1"/>
          </p:nvPr>
        </p:nvSpPr>
        <p:spPr bwMode="auto">
          <a:xfrm>
            <a:off x="4008705" y="0"/>
            <a:ext cx="3066733" cy="46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5540" name="Rectangle 4"/>
          <p:cNvSpPr>
            <a:spLocks noGrp="1" noChangeArrowheads="1"/>
          </p:cNvSpPr>
          <p:nvPr>
            <p:ph type="ftr" sz="quarter" idx="2"/>
          </p:nvPr>
        </p:nvSpPr>
        <p:spPr bwMode="auto">
          <a:xfrm>
            <a:off x="0" y="8892382"/>
            <a:ext cx="3066733" cy="469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5541" name="Rectangle 5"/>
          <p:cNvSpPr>
            <a:spLocks noGrp="1" noChangeArrowheads="1"/>
          </p:cNvSpPr>
          <p:nvPr>
            <p:ph type="sldNum" sz="quarter" idx="3"/>
          </p:nvPr>
        </p:nvSpPr>
        <p:spPr bwMode="auto">
          <a:xfrm>
            <a:off x="4008705" y="8892382"/>
            <a:ext cx="3066733" cy="469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0CF3F0C-4DD5-4518-8A82-999A0166F727}" type="slidenum">
              <a:rPr lang="en-US"/>
              <a:pPr>
                <a:defRPr/>
              </a:pPr>
              <a:t>‹#›</a:t>
            </a:fld>
            <a:endParaRPr lang="en-US"/>
          </a:p>
        </p:txBody>
      </p:sp>
    </p:spTree>
    <p:extLst>
      <p:ext uri="{BB962C8B-B14F-4D97-AF65-F5344CB8AC3E}">
        <p14:creationId xmlns:p14="http://schemas.microsoft.com/office/powerpoint/2010/main" val="147109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66733" cy="46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3795" name="Rectangle 3"/>
          <p:cNvSpPr>
            <a:spLocks noGrp="1" noChangeArrowheads="1"/>
          </p:cNvSpPr>
          <p:nvPr>
            <p:ph type="dt" idx="1"/>
          </p:nvPr>
        </p:nvSpPr>
        <p:spPr bwMode="auto">
          <a:xfrm>
            <a:off x="4008705" y="0"/>
            <a:ext cx="3066733" cy="46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04452" name="Rectangle 4"/>
          <p:cNvSpPr>
            <a:spLocks noGrp="1" noRot="1" noChangeAspect="1" noChangeArrowheads="1" noTextEdit="1"/>
          </p:cNvSpPr>
          <p:nvPr>
            <p:ph type="sldImg" idx="2"/>
          </p:nvPr>
        </p:nvSpPr>
        <p:spPr bwMode="auto">
          <a:xfrm>
            <a:off x="1198563" y="701675"/>
            <a:ext cx="4679950" cy="3509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707708" y="4448433"/>
            <a:ext cx="5661660" cy="4212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892382"/>
            <a:ext cx="3066733" cy="469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3799" name="Rectangle 7"/>
          <p:cNvSpPr>
            <a:spLocks noGrp="1" noChangeArrowheads="1"/>
          </p:cNvSpPr>
          <p:nvPr>
            <p:ph type="sldNum" sz="quarter" idx="5"/>
          </p:nvPr>
        </p:nvSpPr>
        <p:spPr bwMode="auto">
          <a:xfrm>
            <a:off x="4008705" y="8892382"/>
            <a:ext cx="3066733" cy="469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6021A1E-A8AA-46BC-9629-9E60620E1817}" type="slidenum">
              <a:rPr lang="en-US"/>
              <a:pPr>
                <a:defRPr/>
              </a:pPr>
              <a:t>‹#›</a:t>
            </a:fld>
            <a:endParaRPr lang="en-US"/>
          </a:p>
        </p:txBody>
      </p:sp>
    </p:spTree>
    <p:extLst>
      <p:ext uri="{BB962C8B-B14F-4D97-AF65-F5344CB8AC3E}">
        <p14:creationId xmlns:p14="http://schemas.microsoft.com/office/powerpoint/2010/main" val="360274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E1DE57-C685-4458-8F4F-51CF1FDF248E}" type="slidenum">
              <a:rPr lang="en-US"/>
              <a:pPr eaLnBrk="1" hangingPunct="1"/>
              <a:t>1</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1F260F-8AAE-49D4-B33D-58FF273BE435}" type="slidenum">
              <a:rPr lang="en-US"/>
              <a:pPr eaLnBrk="1" hangingPunct="1"/>
              <a:t>22</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623C42-14B3-4310-8DDE-72303495C65A}" type="slidenum">
              <a:rPr lang="en-US"/>
              <a:pPr eaLnBrk="1" hangingPunct="1"/>
              <a:t>23</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C278E4-EFE3-4CF3-84BD-15719B928411}" type="slidenum">
              <a:rPr lang="en-US"/>
              <a:pPr eaLnBrk="1" hangingPunct="1"/>
              <a:t>24</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1620355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smtClean="0"/>
            </a:lvl1pPr>
          </a:lstStyle>
          <a:p>
            <a:pPr>
              <a:defRPr/>
            </a:pPr>
            <a:endParaRPr lang="en-US"/>
          </a:p>
        </p:txBody>
      </p:sp>
    </p:spTree>
    <p:extLst>
      <p:ext uri="{BB962C8B-B14F-4D97-AF65-F5344CB8AC3E}">
        <p14:creationId xmlns:p14="http://schemas.microsoft.com/office/powerpoint/2010/main" val="46399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mtClean="0"/>
            </a:lvl1pPr>
          </a:lstStyle>
          <a:p>
            <a:pPr>
              <a:defRPr/>
            </a:pPr>
            <a:endParaRPr lang="en-US"/>
          </a:p>
        </p:txBody>
      </p:sp>
    </p:spTree>
    <p:extLst>
      <p:ext uri="{BB962C8B-B14F-4D97-AF65-F5344CB8AC3E}">
        <p14:creationId xmlns:p14="http://schemas.microsoft.com/office/powerpoint/2010/main" val="81786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mtClean="0"/>
            </a:lvl1pPr>
          </a:lstStyle>
          <a:p>
            <a:pPr>
              <a:defRPr/>
            </a:pPr>
            <a:endParaRPr lang="en-US"/>
          </a:p>
        </p:txBody>
      </p:sp>
    </p:spTree>
    <p:extLst>
      <p:ext uri="{BB962C8B-B14F-4D97-AF65-F5344CB8AC3E}">
        <p14:creationId xmlns:p14="http://schemas.microsoft.com/office/powerpoint/2010/main" val="1945209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9DB27A6A-55EF-4A6B-A795-57FD03F53E6D}" type="datetimeFigureOut">
              <a:rPr lang="es-MX" smtClean="0"/>
              <a:pPr/>
              <a:t>04/12/2014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2B420C0-DFD2-417B-9784-D219129F200E}" type="slidenum">
              <a:rPr lang="es-MX" smtClean="0"/>
              <a:pPr/>
              <a:t>‹#›</a:t>
            </a:fld>
            <a:endParaRPr lang="es-MX"/>
          </a:p>
        </p:txBody>
      </p:sp>
    </p:spTree>
    <p:extLst>
      <p:ext uri="{BB962C8B-B14F-4D97-AF65-F5344CB8AC3E}">
        <p14:creationId xmlns:p14="http://schemas.microsoft.com/office/powerpoint/2010/main" val="2852488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9DB27A6A-55EF-4A6B-A795-57FD03F53E6D}" type="datetimeFigureOut">
              <a:rPr lang="es-MX" smtClean="0"/>
              <a:pPr/>
              <a:t>04/12/2014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2B420C0-DFD2-417B-9784-D219129F200E}" type="slidenum">
              <a:rPr lang="es-MX" smtClean="0"/>
              <a:pPr/>
              <a:t>‹#›</a:t>
            </a:fld>
            <a:endParaRPr lang="es-MX"/>
          </a:p>
        </p:txBody>
      </p:sp>
    </p:spTree>
    <p:extLst>
      <p:ext uri="{BB962C8B-B14F-4D97-AF65-F5344CB8AC3E}">
        <p14:creationId xmlns:p14="http://schemas.microsoft.com/office/powerpoint/2010/main" val="2121567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B27A6A-55EF-4A6B-A795-57FD03F53E6D}" type="datetimeFigureOut">
              <a:rPr lang="es-MX" smtClean="0"/>
              <a:pPr/>
              <a:t>04/12/2014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2B420C0-DFD2-417B-9784-D219129F200E}" type="slidenum">
              <a:rPr lang="es-MX" smtClean="0"/>
              <a:pPr/>
              <a:t>‹#›</a:t>
            </a:fld>
            <a:endParaRPr lang="es-MX"/>
          </a:p>
        </p:txBody>
      </p:sp>
    </p:spTree>
    <p:extLst>
      <p:ext uri="{BB962C8B-B14F-4D97-AF65-F5344CB8AC3E}">
        <p14:creationId xmlns:p14="http://schemas.microsoft.com/office/powerpoint/2010/main" val="3516937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9DB27A6A-55EF-4A6B-A795-57FD03F53E6D}" type="datetimeFigureOut">
              <a:rPr lang="es-MX" smtClean="0"/>
              <a:pPr/>
              <a:t>04/12/2014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2B420C0-DFD2-417B-9784-D219129F200E}" type="slidenum">
              <a:rPr lang="es-MX" smtClean="0"/>
              <a:pPr/>
              <a:t>‹#›</a:t>
            </a:fld>
            <a:endParaRPr lang="es-MX"/>
          </a:p>
        </p:txBody>
      </p:sp>
    </p:spTree>
    <p:extLst>
      <p:ext uri="{BB962C8B-B14F-4D97-AF65-F5344CB8AC3E}">
        <p14:creationId xmlns:p14="http://schemas.microsoft.com/office/powerpoint/2010/main" val="3194869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9DB27A6A-55EF-4A6B-A795-57FD03F53E6D}" type="datetimeFigureOut">
              <a:rPr lang="es-MX" smtClean="0"/>
              <a:pPr/>
              <a:t>04/12/2014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2B420C0-DFD2-417B-9784-D219129F200E}" type="slidenum">
              <a:rPr lang="es-MX" smtClean="0"/>
              <a:pPr/>
              <a:t>‹#›</a:t>
            </a:fld>
            <a:endParaRPr lang="es-MX"/>
          </a:p>
        </p:txBody>
      </p:sp>
    </p:spTree>
    <p:extLst>
      <p:ext uri="{BB962C8B-B14F-4D97-AF65-F5344CB8AC3E}">
        <p14:creationId xmlns:p14="http://schemas.microsoft.com/office/powerpoint/2010/main" val="2062093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9DB27A6A-55EF-4A6B-A795-57FD03F53E6D}" type="datetimeFigureOut">
              <a:rPr lang="es-MX" smtClean="0"/>
              <a:pPr/>
              <a:t>04/12/2014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2B420C0-DFD2-417B-9784-D219129F200E}" type="slidenum">
              <a:rPr lang="es-MX" smtClean="0"/>
              <a:pPr/>
              <a:t>‹#›</a:t>
            </a:fld>
            <a:endParaRPr lang="es-MX"/>
          </a:p>
        </p:txBody>
      </p:sp>
    </p:spTree>
    <p:extLst>
      <p:ext uri="{BB962C8B-B14F-4D97-AF65-F5344CB8AC3E}">
        <p14:creationId xmlns:p14="http://schemas.microsoft.com/office/powerpoint/2010/main" val="3531830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27A6A-55EF-4A6B-A795-57FD03F53E6D}" type="datetimeFigureOut">
              <a:rPr lang="es-MX" smtClean="0"/>
              <a:pPr/>
              <a:t>04/12/2014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2B420C0-DFD2-417B-9784-D219129F200E}" type="slidenum">
              <a:rPr lang="es-MX" smtClean="0"/>
              <a:pPr/>
              <a:t>‹#›</a:t>
            </a:fld>
            <a:endParaRPr lang="es-MX"/>
          </a:p>
        </p:txBody>
      </p:sp>
    </p:spTree>
    <p:extLst>
      <p:ext uri="{BB962C8B-B14F-4D97-AF65-F5344CB8AC3E}">
        <p14:creationId xmlns:p14="http://schemas.microsoft.com/office/powerpoint/2010/main" val="155469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Tree>
    <p:extLst>
      <p:ext uri="{BB962C8B-B14F-4D97-AF65-F5344CB8AC3E}">
        <p14:creationId xmlns:p14="http://schemas.microsoft.com/office/powerpoint/2010/main" val="4042813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27A6A-55EF-4A6B-A795-57FD03F53E6D}" type="datetimeFigureOut">
              <a:rPr lang="es-MX" smtClean="0"/>
              <a:pPr/>
              <a:t>04/12/2014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2B420C0-DFD2-417B-9784-D219129F200E}" type="slidenum">
              <a:rPr lang="es-MX" smtClean="0"/>
              <a:pPr/>
              <a:t>‹#›</a:t>
            </a:fld>
            <a:endParaRPr lang="es-MX"/>
          </a:p>
        </p:txBody>
      </p:sp>
    </p:spTree>
    <p:extLst>
      <p:ext uri="{BB962C8B-B14F-4D97-AF65-F5344CB8AC3E}">
        <p14:creationId xmlns:p14="http://schemas.microsoft.com/office/powerpoint/2010/main" val="4253544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27A6A-55EF-4A6B-A795-57FD03F53E6D}" type="datetimeFigureOut">
              <a:rPr lang="es-MX" smtClean="0"/>
              <a:pPr/>
              <a:t>04/12/2014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2B420C0-DFD2-417B-9784-D219129F200E}" type="slidenum">
              <a:rPr lang="es-MX" smtClean="0"/>
              <a:pPr/>
              <a:t>‹#›</a:t>
            </a:fld>
            <a:endParaRPr lang="es-MX"/>
          </a:p>
        </p:txBody>
      </p:sp>
    </p:spTree>
    <p:extLst>
      <p:ext uri="{BB962C8B-B14F-4D97-AF65-F5344CB8AC3E}">
        <p14:creationId xmlns:p14="http://schemas.microsoft.com/office/powerpoint/2010/main" val="2391598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9DB27A6A-55EF-4A6B-A795-57FD03F53E6D}" type="datetimeFigureOut">
              <a:rPr lang="es-MX" smtClean="0"/>
              <a:pPr/>
              <a:t>04/12/2014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2B420C0-DFD2-417B-9784-D219129F200E}" type="slidenum">
              <a:rPr lang="es-MX" smtClean="0"/>
              <a:pPr/>
              <a:t>‹#›</a:t>
            </a:fld>
            <a:endParaRPr lang="es-MX"/>
          </a:p>
        </p:txBody>
      </p:sp>
    </p:spTree>
    <p:extLst>
      <p:ext uri="{BB962C8B-B14F-4D97-AF65-F5344CB8AC3E}">
        <p14:creationId xmlns:p14="http://schemas.microsoft.com/office/powerpoint/2010/main" val="2354987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9DB27A6A-55EF-4A6B-A795-57FD03F53E6D}" type="datetimeFigureOut">
              <a:rPr lang="es-MX" smtClean="0"/>
              <a:pPr/>
              <a:t>04/12/2014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2B420C0-DFD2-417B-9784-D219129F200E}" type="slidenum">
              <a:rPr lang="es-MX" smtClean="0"/>
              <a:pPr/>
              <a:t>‹#›</a:t>
            </a:fld>
            <a:endParaRPr lang="es-MX"/>
          </a:p>
        </p:txBody>
      </p:sp>
    </p:spTree>
    <p:extLst>
      <p:ext uri="{BB962C8B-B14F-4D97-AF65-F5344CB8AC3E}">
        <p14:creationId xmlns:p14="http://schemas.microsoft.com/office/powerpoint/2010/main" val="3843611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9E68DA7D-EAA5-4123-B680-200C399EDB5B}" type="datetimeFigureOut">
              <a:rPr lang="es-MX" smtClean="0"/>
              <a:pPr/>
              <a:t>04/12/2014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D47CB40-B0B7-4C78-A2CA-564C84A507D7}" type="slidenum">
              <a:rPr lang="es-MX" smtClean="0"/>
              <a:pPr/>
              <a:t>‹#›</a:t>
            </a:fld>
            <a:endParaRPr lang="es-MX"/>
          </a:p>
        </p:txBody>
      </p:sp>
    </p:spTree>
    <p:extLst>
      <p:ext uri="{BB962C8B-B14F-4D97-AF65-F5344CB8AC3E}">
        <p14:creationId xmlns:p14="http://schemas.microsoft.com/office/powerpoint/2010/main" val="2958149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9E68DA7D-EAA5-4123-B680-200C399EDB5B}" type="datetimeFigureOut">
              <a:rPr lang="es-MX" smtClean="0"/>
              <a:pPr/>
              <a:t>04/12/2014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D47CB40-B0B7-4C78-A2CA-564C84A507D7}" type="slidenum">
              <a:rPr lang="es-MX" smtClean="0"/>
              <a:pPr/>
              <a:t>‹#›</a:t>
            </a:fld>
            <a:endParaRPr lang="es-MX"/>
          </a:p>
        </p:txBody>
      </p:sp>
    </p:spTree>
    <p:extLst>
      <p:ext uri="{BB962C8B-B14F-4D97-AF65-F5344CB8AC3E}">
        <p14:creationId xmlns:p14="http://schemas.microsoft.com/office/powerpoint/2010/main" val="2364368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68DA7D-EAA5-4123-B680-200C399EDB5B}" type="datetimeFigureOut">
              <a:rPr lang="es-MX" smtClean="0"/>
              <a:pPr/>
              <a:t>04/12/2014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D47CB40-B0B7-4C78-A2CA-564C84A507D7}" type="slidenum">
              <a:rPr lang="es-MX" smtClean="0"/>
              <a:pPr/>
              <a:t>‹#›</a:t>
            </a:fld>
            <a:endParaRPr lang="es-MX"/>
          </a:p>
        </p:txBody>
      </p:sp>
    </p:spTree>
    <p:extLst>
      <p:ext uri="{BB962C8B-B14F-4D97-AF65-F5344CB8AC3E}">
        <p14:creationId xmlns:p14="http://schemas.microsoft.com/office/powerpoint/2010/main" val="3403587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9E68DA7D-EAA5-4123-B680-200C399EDB5B}" type="datetimeFigureOut">
              <a:rPr lang="es-MX" smtClean="0"/>
              <a:pPr/>
              <a:t>04/12/2014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D47CB40-B0B7-4C78-A2CA-564C84A507D7}" type="slidenum">
              <a:rPr lang="es-MX" smtClean="0"/>
              <a:pPr/>
              <a:t>‹#›</a:t>
            </a:fld>
            <a:endParaRPr lang="es-MX"/>
          </a:p>
        </p:txBody>
      </p:sp>
    </p:spTree>
    <p:extLst>
      <p:ext uri="{BB962C8B-B14F-4D97-AF65-F5344CB8AC3E}">
        <p14:creationId xmlns:p14="http://schemas.microsoft.com/office/powerpoint/2010/main" val="235031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9E68DA7D-EAA5-4123-B680-200C399EDB5B}" type="datetimeFigureOut">
              <a:rPr lang="es-MX" smtClean="0"/>
              <a:pPr/>
              <a:t>04/12/2014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D47CB40-B0B7-4C78-A2CA-564C84A507D7}" type="slidenum">
              <a:rPr lang="es-MX" smtClean="0"/>
              <a:pPr/>
              <a:t>‹#›</a:t>
            </a:fld>
            <a:endParaRPr lang="es-MX"/>
          </a:p>
        </p:txBody>
      </p:sp>
    </p:spTree>
    <p:extLst>
      <p:ext uri="{BB962C8B-B14F-4D97-AF65-F5344CB8AC3E}">
        <p14:creationId xmlns:p14="http://schemas.microsoft.com/office/powerpoint/2010/main" val="2404392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9E68DA7D-EAA5-4123-B680-200C399EDB5B}" type="datetimeFigureOut">
              <a:rPr lang="es-MX" smtClean="0"/>
              <a:pPr/>
              <a:t>04/12/2014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D47CB40-B0B7-4C78-A2CA-564C84A507D7}" type="slidenum">
              <a:rPr lang="es-MX" smtClean="0"/>
              <a:pPr/>
              <a:t>‹#›</a:t>
            </a:fld>
            <a:endParaRPr lang="es-MX"/>
          </a:p>
        </p:txBody>
      </p:sp>
    </p:spTree>
    <p:extLst>
      <p:ext uri="{BB962C8B-B14F-4D97-AF65-F5344CB8AC3E}">
        <p14:creationId xmlns:p14="http://schemas.microsoft.com/office/powerpoint/2010/main" val="330298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xfrm>
            <a:off x="8610600" y="6477000"/>
            <a:ext cx="533400" cy="476250"/>
          </a:xfrm>
          <a:prstGeom prst="rect">
            <a:avLst/>
          </a:prstGeom>
          <a:ln/>
        </p:spPr>
        <p:txBody>
          <a:bodyPr/>
          <a:lstStyle>
            <a:lvl1pPr>
              <a:defRPr sz="1600">
                <a:latin typeface="Cambria" pitchFamily="18" charset="0"/>
              </a:defRPr>
            </a:lvl1pPr>
          </a:lstStyle>
          <a:p>
            <a:pPr>
              <a:defRPr/>
            </a:pPr>
            <a:fld id="{251DAC02-F61E-4BC3-B922-F53042806620}" type="slidenum">
              <a:rPr lang="en-US" smtClean="0"/>
              <a:pPr>
                <a:defRPr/>
              </a:pPr>
              <a:t>‹#›</a:t>
            </a:fld>
            <a:endParaRPr lang="en-US" dirty="0"/>
          </a:p>
        </p:txBody>
      </p:sp>
    </p:spTree>
    <p:extLst>
      <p:ext uri="{BB962C8B-B14F-4D97-AF65-F5344CB8AC3E}">
        <p14:creationId xmlns:p14="http://schemas.microsoft.com/office/powerpoint/2010/main" val="484710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8DA7D-EAA5-4123-B680-200C399EDB5B}" type="datetimeFigureOut">
              <a:rPr lang="es-MX" smtClean="0"/>
              <a:pPr/>
              <a:t>04/12/2014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D47CB40-B0B7-4C78-A2CA-564C84A507D7}" type="slidenum">
              <a:rPr lang="es-MX" smtClean="0"/>
              <a:pPr/>
              <a:t>‹#›</a:t>
            </a:fld>
            <a:endParaRPr lang="es-MX"/>
          </a:p>
        </p:txBody>
      </p:sp>
    </p:spTree>
    <p:extLst>
      <p:ext uri="{BB962C8B-B14F-4D97-AF65-F5344CB8AC3E}">
        <p14:creationId xmlns:p14="http://schemas.microsoft.com/office/powerpoint/2010/main" val="429039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68DA7D-EAA5-4123-B680-200C399EDB5B}" type="datetimeFigureOut">
              <a:rPr lang="es-MX" smtClean="0"/>
              <a:pPr/>
              <a:t>04/12/2014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D47CB40-B0B7-4C78-A2CA-564C84A507D7}" type="slidenum">
              <a:rPr lang="es-MX" smtClean="0"/>
              <a:pPr/>
              <a:t>‹#›</a:t>
            </a:fld>
            <a:endParaRPr lang="es-MX"/>
          </a:p>
        </p:txBody>
      </p:sp>
    </p:spTree>
    <p:extLst>
      <p:ext uri="{BB962C8B-B14F-4D97-AF65-F5344CB8AC3E}">
        <p14:creationId xmlns:p14="http://schemas.microsoft.com/office/powerpoint/2010/main" val="3285932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68DA7D-EAA5-4123-B680-200C399EDB5B}" type="datetimeFigureOut">
              <a:rPr lang="es-MX" smtClean="0"/>
              <a:pPr/>
              <a:t>04/12/2014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D47CB40-B0B7-4C78-A2CA-564C84A507D7}" type="slidenum">
              <a:rPr lang="es-MX" smtClean="0"/>
              <a:pPr/>
              <a:t>‹#›</a:t>
            </a:fld>
            <a:endParaRPr lang="es-MX"/>
          </a:p>
        </p:txBody>
      </p:sp>
    </p:spTree>
    <p:extLst>
      <p:ext uri="{BB962C8B-B14F-4D97-AF65-F5344CB8AC3E}">
        <p14:creationId xmlns:p14="http://schemas.microsoft.com/office/powerpoint/2010/main" val="610124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9E68DA7D-EAA5-4123-B680-200C399EDB5B}" type="datetimeFigureOut">
              <a:rPr lang="es-MX" smtClean="0"/>
              <a:pPr/>
              <a:t>04/12/2014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D47CB40-B0B7-4C78-A2CA-564C84A507D7}" type="slidenum">
              <a:rPr lang="es-MX" smtClean="0"/>
              <a:pPr/>
              <a:t>‹#›</a:t>
            </a:fld>
            <a:endParaRPr lang="es-MX"/>
          </a:p>
        </p:txBody>
      </p:sp>
    </p:spTree>
    <p:extLst>
      <p:ext uri="{BB962C8B-B14F-4D97-AF65-F5344CB8AC3E}">
        <p14:creationId xmlns:p14="http://schemas.microsoft.com/office/powerpoint/2010/main" val="2832796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9E68DA7D-EAA5-4123-B680-200C399EDB5B}" type="datetimeFigureOut">
              <a:rPr lang="es-MX" smtClean="0"/>
              <a:pPr/>
              <a:t>04/12/2014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D47CB40-B0B7-4C78-A2CA-564C84A507D7}" type="slidenum">
              <a:rPr lang="es-MX" smtClean="0"/>
              <a:pPr/>
              <a:t>‹#›</a:t>
            </a:fld>
            <a:endParaRPr lang="es-MX"/>
          </a:p>
        </p:txBody>
      </p:sp>
    </p:spTree>
    <p:extLst>
      <p:ext uri="{BB962C8B-B14F-4D97-AF65-F5344CB8AC3E}">
        <p14:creationId xmlns:p14="http://schemas.microsoft.com/office/powerpoint/2010/main" val="3689455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9E68DA7D-EAA5-4123-B680-200C399EDB5B}" type="datetimeFigureOut">
              <a:rPr lang="es-MX" smtClean="0"/>
              <a:pPr/>
              <a:t>04/12/2014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D47CB40-B0B7-4C78-A2CA-564C84A507D7}" type="slidenum">
              <a:rPr lang="es-MX" smtClean="0"/>
              <a:pPr/>
              <a:t>‹#›</a:t>
            </a:fld>
            <a:endParaRPr lang="es-MX"/>
          </a:p>
        </p:txBody>
      </p:sp>
    </p:spTree>
    <p:extLst>
      <p:ext uri="{BB962C8B-B14F-4D97-AF65-F5344CB8AC3E}">
        <p14:creationId xmlns:p14="http://schemas.microsoft.com/office/powerpoint/2010/main" val="427813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3733800" y="6248400"/>
            <a:ext cx="2133600" cy="476250"/>
          </a:xfrm>
          <a:prstGeom prst="rect">
            <a:avLst/>
          </a:prstGeom>
          <a:ln/>
        </p:spPr>
        <p:txBody>
          <a:bodyPr/>
          <a:lstStyle>
            <a:lvl1pPr>
              <a:defRPr/>
            </a:lvl1pPr>
          </a:lstStyle>
          <a:p>
            <a:pPr>
              <a:defRPr/>
            </a:pPr>
            <a:fld id="{C4C12E51-CEEE-4231-90B7-439288F93A95}" type="slidenum">
              <a:rPr lang="en-US"/>
              <a:pPr>
                <a:defRPr/>
              </a:pPr>
              <a:t>‹#›</a:t>
            </a:fld>
            <a:endParaRPr lang="en-US"/>
          </a:p>
        </p:txBody>
      </p:sp>
    </p:spTree>
    <p:extLst>
      <p:ext uri="{BB962C8B-B14F-4D97-AF65-F5344CB8AC3E}">
        <p14:creationId xmlns:p14="http://schemas.microsoft.com/office/powerpoint/2010/main" val="138295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smtClean="0"/>
            </a:lvl1pPr>
          </a:lstStyle>
          <a:p>
            <a:pPr>
              <a:defRPr/>
            </a:pPr>
            <a:endParaRPr lang="en-US"/>
          </a:p>
        </p:txBody>
      </p:sp>
      <p:sp>
        <p:nvSpPr>
          <p:cNvPr id="7" name="Slide Number Placeholder 6"/>
          <p:cNvSpPr>
            <a:spLocks noGrp="1" noChangeArrowheads="1"/>
          </p:cNvSpPr>
          <p:nvPr>
            <p:ph type="sldNum" sz="quarter" idx="12"/>
          </p:nvPr>
        </p:nvSpPr>
        <p:spPr>
          <a:xfrm>
            <a:off x="2971800" y="5562600"/>
            <a:ext cx="2133600" cy="476250"/>
          </a:xfrm>
          <a:prstGeom prst="rect">
            <a:avLst/>
          </a:prstGeom>
        </p:spPr>
        <p:txBody>
          <a:bodyPr/>
          <a:lstStyle>
            <a:lvl1pPr>
              <a:defRPr smtClean="0"/>
            </a:lvl1pPr>
          </a:lstStyle>
          <a:p>
            <a:pPr>
              <a:defRPr/>
            </a:pPr>
            <a:fld id="{98BBAAE5-FD36-4BE1-A243-B3B42BF0DA1C}" type="slidenum">
              <a:rPr lang="en-US"/>
              <a:pPr>
                <a:defRPr/>
              </a:pPr>
              <a:t>‹#›</a:t>
            </a:fld>
            <a:endParaRPr lang="en-US"/>
          </a:p>
        </p:txBody>
      </p:sp>
      <p:pic>
        <p:nvPicPr>
          <p:cNvPr id="8" name="Picture 2" descr="J:\Files 8-4-05\AMCIS 2013\AMCIS 2013 GIS Pre-Conference Workshop\Art Work\UR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07332" y="6424564"/>
            <a:ext cx="235325" cy="26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3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smtClean="0"/>
            </a:lvl1pPr>
          </a:lstStyle>
          <a:p>
            <a:pPr>
              <a:defRPr/>
            </a:pPr>
            <a:endParaRPr lang="en-US"/>
          </a:p>
        </p:txBody>
      </p:sp>
    </p:spTree>
    <p:extLst>
      <p:ext uri="{BB962C8B-B14F-4D97-AF65-F5344CB8AC3E}">
        <p14:creationId xmlns:p14="http://schemas.microsoft.com/office/powerpoint/2010/main" val="270341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smtClean="0"/>
            </a:lvl1pPr>
          </a:lstStyle>
          <a:p>
            <a:pPr>
              <a:defRPr/>
            </a:pPr>
            <a:endParaRPr lang="en-US"/>
          </a:p>
        </p:txBody>
      </p:sp>
    </p:spTree>
    <p:extLst>
      <p:ext uri="{BB962C8B-B14F-4D97-AF65-F5344CB8AC3E}">
        <p14:creationId xmlns:p14="http://schemas.microsoft.com/office/powerpoint/2010/main" val="112506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smtClean="0"/>
            </a:lvl1pPr>
          </a:lstStyle>
          <a:p>
            <a:pPr>
              <a:defRPr/>
            </a:pPr>
            <a:endParaRPr lang="en-US"/>
          </a:p>
        </p:txBody>
      </p:sp>
      <p:sp>
        <p:nvSpPr>
          <p:cNvPr id="4" name="Rectangle 6"/>
          <p:cNvSpPr>
            <a:spLocks noGrp="1" noChangeArrowheads="1"/>
          </p:cNvSpPr>
          <p:nvPr>
            <p:ph type="sldNum" sz="quarter" idx="12"/>
          </p:nvPr>
        </p:nvSpPr>
        <p:spPr>
          <a:xfrm>
            <a:off x="3733800" y="6248400"/>
            <a:ext cx="2133600" cy="476250"/>
          </a:xfrm>
          <a:prstGeom prst="rect">
            <a:avLst/>
          </a:prstGeom>
        </p:spPr>
        <p:txBody>
          <a:bodyPr/>
          <a:lstStyle>
            <a:lvl1pPr>
              <a:defRPr smtClean="0"/>
            </a:lvl1pPr>
          </a:lstStyle>
          <a:p>
            <a:pPr>
              <a:defRPr/>
            </a:pPr>
            <a:fld id="{EC7F5EC3-EEE9-4542-A296-71F636BF8BC1}" type="slidenum">
              <a:rPr lang="en-US"/>
              <a:pPr>
                <a:defRPr/>
              </a:pPr>
              <a:t>‹#›</a:t>
            </a:fld>
            <a:endParaRPr lang="en-US"/>
          </a:p>
        </p:txBody>
      </p:sp>
    </p:spTree>
    <p:extLst>
      <p:ext uri="{BB962C8B-B14F-4D97-AF65-F5344CB8AC3E}">
        <p14:creationId xmlns:p14="http://schemas.microsoft.com/office/powerpoint/2010/main" val="31735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smtClean="0"/>
            </a:lvl1pPr>
          </a:lstStyle>
          <a:p>
            <a:pPr>
              <a:defRPr/>
            </a:pPr>
            <a:endParaRPr lang="en-US"/>
          </a:p>
        </p:txBody>
      </p:sp>
    </p:spTree>
    <p:extLst>
      <p:ext uri="{BB962C8B-B14F-4D97-AF65-F5344CB8AC3E}">
        <p14:creationId xmlns:p14="http://schemas.microsoft.com/office/powerpoint/2010/main" val="130519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2" descr="J:\Files 8-4-05\AMCIS 2013\AMCIS 2013 GIS Pre-Conference Workshop\Art Work\UR Log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8495" y="6593540"/>
            <a:ext cx="235325" cy="2644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228600" y="6605652"/>
            <a:ext cx="2438400" cy="230832"/>
          </a:xfrm>
          <a:prstGeom prst="rect">
            <a:avLst/>
          </a:prstGeom>
          <a:noFill/>
        </p:spPr>
        <p:txBody>
          <a:bodyPr wrap="square" rtlCol="0">
            <a:spAutoFit/>
          </a:bodyPr>
          <a:lstStyle/>
          <a:p>
            <a:pPr algn="l"/>
            <a:r>
              <a:rPr lang="en-US" sz="900" dirty="0" smtClean="0"/>
              <a:t> University of Redlands,</a:t>
            </a:r>
            <a:r>
              <a:rPr lang="en-US" sz="900" baseline="0" dirty="0" smtClean="0"/>
              <a:t> </a:t>
            </a:r>
            <a:r>
              <a:rPr lang="en-US" sz="900" dirty="0" smtClean="0"/>
              <a:t>School of Business   </a:t>
            </a:r>
            <a:endParaRPr lang="en-US" sz="900" dirty="0"/>
          </a:p>
        </p:txBody>
      </p:sp>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620000" y="6556248"/>
            <a:ext cx="990600" cy="301752"/>
          </a:xfrm>
          <a:prstGeom prst="rect">
            <a:avLst/>
          </a:prstGeom>
        </p:spPr>
      </p:pic>
    </p:spTree>
  </p:cSld>
  <p:clrMap bg1="lt1" tx1="dk1" bg2="lt2" tx2="dk2" accent1="accent1" accent2="accent2" accent3="accent3" accent4="accent4" accent5="accent5" accent6="accent6" hlink="hlink" folHlink="folHlink"/>
  <p:sldLayoutIdLst>
    <p:sldLayoutId id="2147483858" r:id="rId1"/>
    <p:sldLayoutId id="2147483882"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27A6A-55EF-4A6B-A795-57FD03F53E6D}" type="datetimeFigureOut">
              <a:rPr lang="es-MX" smtClean="0"/>
              <a:pPr/>
              <a:t>04/12/2014</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420C0-DFD2-417B-9784-D219129F200E}" type="slidenum">
              <a:rPr lang="es-MX" smtClean="0"/>
              <a:pPr/>
              <a:t>‹#›</a:t>
            </a:fld>
            <a:endParaRPr lang="es-MX"/>
          </a:p>
        </p:txBody>
      </p:sp>
    </p:spTree>
    <p:extLst>
      <p:ext uri="{BB962C8B-B14F-4D97-AF65-F5344CB8AC3E}">
        <p14:creationId xmlns:p14="http://schemas.microsoft.com/office/powerpoint/2010/main" val="132262236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8DA7D-EAA5-4123-B680-200C399EDB5B}" type="datetimeFigureOut">
              <a:rPr lang="es-MX" smtClean="0"/>
              <a:pPr/>
              <a:t>04/12/2014</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7CB40-B0B7-4C78-A2CA-564C84A507D7}" type="slidenum">
              <a:rPr lang="es-MX" smtClean="0"/>
              <a:pPr/>
              <a:t>‹#›</a:t>
            </a:fld>
            <a:endParaRPr lang="es-MX"/>
          </a:p>
        </p:txBody>
      </p:sp>
    </p:spTree>
    <p:extLst>
      <p:ext uri="{BB962C8B-B14F-4D97-AF65-F5344CB8AC3E}">
        <p14:creationId xmlns:p14="http://schemas.microsoft.com/office/powerpoint/2010/main" val="3140292015"/>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www.navteq.com/" TargetMode="External"/><Relationship Id="rId3" Type="http://schemas.openxmlformats.org/officeDocument/2006/relationships/hyperlink" Target="http://www.esri.com/" TargetMode="External"/><Relationship Id="rId7" Type="http://schemas.openxmlformats.org/officeDocument/2006/relationships/hyperlink" Target="http://www.tomtom.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google.com/enterprise/mapsearth/" TargetMode="External"/><Relationship Id="rId5" Type="http://schemas.openxmlformats.org/officeDocument/2006/relationships/hyperlink" Target="http://www.pbinsight.com/welcome/mapinfo/" TargetMode="External"/><Relationship Id="rId4" Type="http://schemas.openxmlformats.org/officeDocument/2006/relationships/hyperlink" Target="http://www.intergraph.com/" TargetMode="External"/><Relationship Id="rId9" Type="http://schemas.openxmlformats.org/officeDocument/2006/relationships/hyperlink" Target="http://www.forbes.com/pictures/fddh45eggl/vegas-is-melti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laritas.com/sitereports/Default.js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bao.esri.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www.gapminder.org/"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www.gislounge.com/data-appeal-3d-visualization-of-gis-data/" TargetMode="External"/><Relationship Id="rId2" Type="http://schemas.openxmlformats.org/officeDocument/2006/relationships/image" Target="../media/image35.jpeg"/><Relationship Id="rId1" Type="http://schemas.openxmlformats.org/officeDocument/2006/relationships/slideLayout" Target="../slideLayouts/slideLayout5.xml"/><Relationship Id="rId5" Type="http://schemas.openxmlformats.org/officeDocument/2006/relationships/hyperlink" Target="http://rivercitygis.com/?p=42" TargetMode="Externa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redlands.edu/academics/school-of-business/11264.aspx#.VIE_M73Tlk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redlands.edu/academics/school-of-business/11264.aspx#.VIE_M73Tlkg" TargetMode="External"/><Relationship Id="rId2" Type="http://schemas.openxmlformats.org/officeDocument/2006/relationships/hyperlink" Target="http://siggis.wikispaces.com/hom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685800" y="381000"/>
            <a:ext cx="7772400" cy="1470025"/>
          </a:xfrm>
        </p:spPr>
        <p:txBody>
          <a:bodyPr/>
          <a:lstStyle/>
          <a:p>
            <a:r>
              <a:rPr lang="en-US" sz="3200" dirty="0" smtClean="0">
                <a:solidFill>
                  <a:srgbClr val="00B050"/>
                </a:solidFill>
              </a:rPr>
              <a:t>WORKSHOP ON GEOGRAPHIC INFORMATION SYSTEMS  </a:t>
            </a:r>
            <a:br>
              <a:rPr lang="en-US" sz="3200" dirty="0" smtClean="0">
                <a:solidFill>
                  <a:srgbClr val="00B050"/>
                </a:solidFill>
              </a:rPr>
            </a:br>
            <a:r>
              <a:rPr lang="en-US" sz="3200" dirty="0">
                <a:solidFill>
                  <a:srgbClr val="00B050"/>
                </a:solidFill>
              </a:rPr>
              <a:t>I</a:t>
            </a:r>
            <a:r>
              <a:rPr lang="en-US" sz="3200" dirty="0" smtClean="0">
                <a:solidFill>
                  <a:srgbClr val="00B050"/>
                </a:solidFill>
              </a:rPr>
              <a:t>CIS 2014,  Auckland, New Zealand</a:t>
            </a:r>
            <a:endParaRPr lang="en-US" sz="3200" dirty="0">
              <a:solidFill>
                <a:srgbClr val="00B050"/>
              </a:solidFill>
            </a:endParaRPr>
          </a:p>
        </p:txBody>
      </p:sp>
      <p:sp>
        <p:nvSpPr>
          <p:cNvPr id="10243" name="Rectangle 3"/>
          <p:cNvSpPr>
            <a:spLocks noGrp="1" noChangeArrowheads="1"/>
          </p:cNvSpPr>
          <p:nvPr>
            <p:ph type="subTitle" idx="1"/>
          </p:nvPr>
        </p:nvSpPr>
        <p:spPr>
          <a:xfrm>
            <a:off x="765175" y="1295400"/>
            <a:ext cx="7391400" cy="1752600"/>
          </a:xfrm>
        </p:spPr>
        <p:txBody>
          <a:bodyPr/>
          <a:lstStyle/>
          <a:p>
            <a:pPr eaLnBrk="1" hangingPunct="1"/>
            <a:endParaRPr lang="en-US" sz="2400" dirty="0" smtClean="0">
              <a:latin typeface="Times New Roman" pitchFamily="18" charset="0"/>
            </a:endParaRPr>
          </a:p>
          <a:p>
            <a:pPr eaLnBrk="1" hangingPunct="1"/>
            <a:endParaRPr lang="en-US" sz="2400" dirty="0" smtClean="0">
              <a:latin typeface="Times New Roman" pitchFamily="18" charset="0"/>
            </a:endParaRPr>
          </a:p>
          <a:p>
            <a:r>
              <a:rPr lang="en-US" sz="2000" dirty="0" smtClean="0"/>
              <a:t>Presenters </a:t>
            </a:r>
          </a:p>
          <a:p>
            <a:r>
              <a:rPr lang="en-US" sz="1800" dirty="0">
                <a:solidFill>
                  <a:srgbClr val="0070C0"/>
                </a:solidFill>
              </a:rPr>
              <a:t>James  Pick*, </a:t>
            </a:r>
            <a:r>
              <a:rPr lang="en-US" sz="1800" dirty="0" err="1" smtClean="0">
                <a:solidFill>
                  <a:srgbClr val="0070C0"/>
                </a:solidFill>
              </a:rPr>
              <a:t>Hindupur</a:t>
            </a:r>
            <a:r>
              <a:rPr lang="en-US" sz="1800" dirty="0" smtClean="0">
                <a:solidFill>
                  <a:srgbClr val="0070C0"/>
                </a:solidFill>
              </a:rPr>
              <a:t> Ramakrishna*, and Tom Horan**</a:t>
            </a:r>
          </a:p>
          <a:p>
            <a:endParaRPr lang="en-US" sz="1600" dirty="0" smtClean="0">
              <a:solidFill>
                <a:srgbClr val="0070C0"/>
              </a:solidFill>
            </a:endParaRPr>
          </a:p>
          <a:p>
            <a:r>
              <a:rPr lang="en-US" sz="1600" dirty="0" smtClean="0">
                <a:solidFill>
                  <a:srgbClr val="0070C0"/>
                </a:solidFill>
              </a:rPr>
              <a:t>*</a:t>
            </a:r>
            <a:r>
              <a:rPr lang="en-US" sz="1600" dirty="0">
                <a:solidFill>
                  <a:srgbClr val="0070C0"/>
                </a:solidFill>
              </a:rPr>
              <a:t>University of Redlands    </a:t>
            </a:r>
            <a:endParaRPr lang="en-US" sz="1600" dirty="0" smtClean="0">
              <a:solidFill>
                <a:srgbClr val="0070C0"/>
              </a:solidFill>
            </a:endParaRPr>
          </a:p>
          <a:p>
            <a:r>
              <a:rPr lang="en-US" sz="1600" dirty="0" smtClean="0">
                <a:solidFill>
                  <a:srgbClr val="0070C0"/>
                </a:solidFill>
              </a:rPr>
              <a:t>**Claremont Graduate University</a:t>
            </a:r>
          </a:p>
          <a:p>
            <a:endParaRPr lang="en-US" sz="1600" dirty="0">
              <a:solidFill>
                <a:srgbClr val="0070C0"/>
              </a:solidFill>
            </a:endParaRPr>
          </a:p>
          <a:p>
            <a:r>
              <a:rPr lang="en-US" sz="2000" dirty="0" smtClean="0"/>
              <a:t>Keynoter </a:t>
            </a:r>
          </a:p>
          <a:p>
            <a:r>
              <a:rPr lang="en-US" sz="1800" dirty="0" smtClean="0">
                <a:solidFill>
                  <a:srgbClr val="0070C0"/>
                </a:solidFill>
              </a:rPr>
              <a:t>Scott Campbell, Eagle Technology Group Ltd.</a:t>
            </a:r>
          </a:p>
          <a:p>
            <a:r>
              <a:rPr lang="en-US" sz="1800" dirty="0" smtClean="0">
                <a:solidFill>
                  <a:srgbClr val="0070C0"/>
                </a:solidFill>
              </a:rPr>
              <a:t>Auckland, New Zealand</a:t>
            </a:r>
            <a:endParaRPr lang="en-US" sz="1800" dirty="0" smtClean="0"/>
          </a:p>
          <a:p>
            <a:r>
              <a:rPr lang="en-US" sz="2400" b="1" dirty="0" smtClean="0"/>
              <a:t> </a:t>
            </a:r>
            <a:endParaRPr lang="en-US" sz="2400" dirty="0" smtClean="0"/>
          </a:p>
          <a:p>
            <a:r>
              <a:rPr lang="en-US" sz="2000" b="1" i="1" dirty="0">
                <a:solidFill>
                  <a:srgbClr val="0070C0"/>
                </a:solidFill>
              </a:rPr>
              <a:t>9</a:t>
            </a:r>
            <a:r>
              <a:rPr lang="en-US" sz="2000" b="1" i="1" dirty="0" smtClean="0">
                <a:solidFill>
                  <a:srgbClr val="0070C0"/>
                </a:solidFill>
              </a:rPr>
              <a:t>am – 2:30pm, Sunday, December 14</a:t>
            </a:r>
            <a:endParaRPr lang="en-US" sz="2000" dirty="0" smtClean="0">
              <a:solidFill>
                <a:srgbClr val="0070C0"/>
              </a:solidFill>
            </a:endParaRPr>
          </a:p>
          <a:p>
            <a:r>
              <a:rPr lang="en-US" sz="2000" b="1" i="1" dirty="0" smtClean="0">
                <a:solidFill>
                  <a:srgbClr val="0070C0"/>
                </a:solidFill>
              </a:rPr>
              <a:t>Location: Case Room 1, 260-00, </a:t>
            </a:r>
          </a:p>
          <a:p>
            <a:r>
              <a:rPr lang="en-US" sz="2000" b="1" i="1" dirty="0" smtClean="0">
                <a:solidFill>
                  <a:srgbClr val="0070C0"/>
                </a:solidFill>
              </a:rPr>
              <a:t>Auckland School of Business</a:t>
            </a:r>
            <a:endParaRPr lang="en-US" sz="2400" dirty="0" smtClean="0">
              <a:latin typeface="Times New Roman" pitchFamily="18" charset="0"/>
            </a:endParaRPr>
          </a:p>
          <a:p>
            <a:pPr eaLnBrk="1" hangingPunct="1"/>
            <a:endParaRPr lang="en-US" sz="2400" dirty="0" smtClean="0">
              <a:latin typeface="Times New Roman" pitchFamily="18" charset="0"/>
            </a:endParaRPr>
          </a:p>
          <a:p>
            <a:pPr eaLnBrk="1" hangingPunct="1"/>
            <a:endParaRPr lang="en-US" sz="2400" dirty="0" smtClean="0">
              <a:latin typeface="Times New Roman" pitchFamily="18" charset="0"/>
            </a:endParaRPr>
          </a:p>
          <a:p>
            <a:pPr eaLnBrk="1" hangingPunct="1"/>
            <a:endParaRPr lang="en-US" sz="2400" dirty="0" smtClean="0">
              <a:latin typeface="Times New Roman" pitchFamily="18" charset="0"/>
            </a:endParaRPr>
          </a:p>
          <a:p>
            <a:pPr eaLnBrk="1" hangingPunct="1"/>
            <a:endParaRPr lang="en-US" sz="2400" dirty="0" smtClean="0">
              <a:latin typeface="Times New Roman" pitchFamily="18" charset="0"/>
            </a:endParaRPr>
          </a:p>
          <a:p>
            <a:pPr eaLnBrk="1" hangingPunct="1"/>
            <a:endParaRPr lang="en-US" sz="3600" dirty="0" smtClean="0">
              <a:latin typeface="Times New Roman" pitchFamily="18" charset="0"/>
            </a:endParaRPr>
          </a:p>
          <a:p>
            <a:pPr eaLnBrk="1" hangingPunct="1"/>
            <a:endParaRPr lang="en-US" sz="3600" dirty="0" smtClean="0">
              <a:latin typeface="Times New Roman" pitchFamily="18" charset="0"/>
            </a:endParaRPr>
          </a:p>
        </p:txBody>
      </p:sp>
      <p:pic>
        <p:nvPicPr>
          <p:cNvPr id="1024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800600"/>
            <a:ext cx="107315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1"/>
          <p:cNvSpPr txBox="1">
            <a:spLocks/>
          </p:cNvSpPr>
          <p:nvPr/>
        </p:nvSpPr>
        <p:spPr bwMode="auto">
          <a:xfrm>
            <a:off x="6934200" y="6252607"/>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9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2959" y="3539589"/>
            <a:ext cx="1376082" cy="10633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7086"/>
            <a:ext cx="8229600" cy="1143000"/>
          </a:xfrm>
        </p:spPr>
        <p:txBody>
          <a:bodyPr/>
          <a:lstStyle/>
          <a:p>
            <a:r>
              <a:rPr lang="en-US" sz="2400" dirty="0" smtClean="0"/>
              <a:t>Design elements of a GIS</a:t>
            </a:r>
            <a:endParaRPr lang="es-MX" sz="2400" dirty="0"/>
          </a:p>
        </p:txBody>
      </p:sp>
      <p:sp>
        <p:nvSpPr>
          <p:cNvPr id="4" name="Slide Number Placeholder 3"/>
          <p:cNvSpPr>
            <a:spLocks noGrp="1"/>
          </p:cNvSpPr>
          <p:nvPr>
            <p:ph type="sldNum" sz="quarter" idx="11"/>
          </p:nvPr>
        </p:nvSpPr>
        <p:spPr/>
        <p:txBody>
          <a:bodyPr/>
          <a:lstStyle/>
          <a:p>
            <a:pPr>
              <a:defRPr/>
            </a:pPr>
            <a:fld id="{251DAC02-F61E-4BC3-B922-F53042806620}" type="slidenum">
              <a:rPr lang="en-US" smtClean="0"/>
              <a:pPr>
                <a:defRPr/>
              </a:pPr>
              <a:t>10</a:t>
            </a:fld>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524000" y="1219200"/>
            <a:ext cx="6019800" cy="4973683"/>
          </a:xfrm>
          <a:prstGeom prst="rect">
            <a:avLst/>
          </a:prstGeom>
        </p:spPr>
      </p:pic>
    </p:spTree>
    <p:extLst>
      <p:ext uri="{BB962C8B-B14F-4D97-AF65-F5344CB8AC3E}">
        <p14:creationId xmlns:p14="http://schemas.microsoft.com/office/powerpoint/2010/main" val="1100896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70C0"/>
                </a:solidFill>
              </a:rPr>
              <a:t>GIS – Its Place in MIS and the Edge </a:t>
            </a:r>
            <a:endParaRPr lang="en-US" sz="3200" dirty="0">
              <a:solidFill>
                <a:srgbClr val="0070C0"/>
              </a:solidFill>
            </a:endParaRPr>
          </a:p>
        </p:txBody>
      </p:sp>
      <p:sp>
        <p:nvSpPr>
          <p:cNvPr id="3" name="Content Placeholder 2"/>
          <p:cNvSpPr>
            <a:spLocks noGrp="1"/>
          </p:cNvSpPr>
          <p:nvPr>
            <p:ph idx="1"/>
          </p:nvPr>
        </p:nvSpPr>
        <p:spPr>
          <a:xfrm>
            <a:off x="533400" y="1143000"/>
            <a:ext cx="8229600" cy="4983163"/>
          </a:xfrm>
        </p:spPr>
        <p:txBody>
          <a:bodyPr/>
          <a:lstStyle/>
          <a:p>
            <a:pPr marL="0" indent="0">
              <a:buNone/>
            </a:pPr>
            <a:r>
              <a:rPr lang="en-US" dirty="0" smtClean="0">
                <a:solidFill>
                  <a:srgbClr val="FF0000"/>
                </a:solidFill>
              </a:rPr>
              <a:t>            </a:t>
            </a:r>
            <a:endParaRPr lang="en-US" sz="2000" dirty="0" smtClean="0"/>
          </a:p>
          <a:p>
            <a:pPr>
              <a:buClr>
                <a:srgbClr val="00B0F0"/>
              </a:buClr>
              <a:buFont typeface="Wingdings" pitchFamily="2" charset="2"/>
              <a:buChar char="q"/>
            </a:pPr>
            <a:r>
              <a:rPr lang="en-US" sz="2000" dirty="0" smtClean="0"/>
              <a:t>GIS/spatial is somewhat unrecognized in MIS field.</a:t>
            </a:r>
          </a:p>
          <a:p>
            <a:pPr lvl="1">
              <a:buClr>
                <a:srgbClr val="00B0F0"/>
              </a:buClr>
              <a:buFont typeface="Wingdings" pitchFamily="2" charset="2"/>
              <a:buChar char="q"/>
            </a:pPr>
            <a:r>
              <a:rPr lang="en-US" sz="1600" dirty="0" smtClean="0"/>
              <a:t>Workshop is a step towards bringing it more into MIS.</a:t>
            </a:r>
          </a:p>
          <a:p>
            <a:pPr>
              <a:buClr>
                <a:srgbClr val="00B0F0"/>
              </a:buClr>
              <a:buFont typeface="Wingdings" pitchFamily="2" charset="2"/>
              <a:buChar char="q"/>
            </a:pPr>
            <a:endParaRPr lang="en-US" sz="2000" dirty="0"/>
          </a:p>
          <a:p>
            <a:pPr>
              <a:buClr>
                <a:srgbClr val="00B0F0"/>
              </a:buClr>
              <a:buFont typeface="Wingdings" pitchFamily="2" charset="2"/>
              <a:buChar char="q"/>
            </a:pPr>
            <a:r>
              <a:rPr lang="en-US" sz="2000" dirty="0"/>
              <a:t>If you develop GIS/spatial as an interest, it has interactions with other business disciplines, notably marketing, transportation, decision </a:t>
            </a:r>
            <a:r>
              <a:rPr lang="en-US" sz="2000" dirty="0" smtClean="0"/>
              <a:t>science.</a:t>
            </a:r>
            <a:endParaRPr lang="en-US" sz="2000" dirty="0"/>
          </a:p>
          <a:p>
            <a:pPr>
              <a:buClr>
                <a:srgbClr val="00B0F0"/>
              </a:buClr>
              <a:buFont typeface="Wingdings" pitchFamily="2" charset="2"/>
              <a:buChar char="q"/>
            </a:pPr>
            <a:r>
              <a:rPr lang="en-US" sz="2000" dirty="0" smtClean="0"/>
              <a:t> It </a:t>
            </a:r>
            <a:r>
              <a:rPr lang="en-US" sz="2000" dirty="0"/>
              <a:t>will encourage interactions in the business </a:t>
            </a:r>
            <a:r>
              <a:rPr lang="en-US" sz="2000" dirty="0" smtClean="0"/>
              <a:t>school (or information school)</a:t>
            </a:r>
            <a:r>
              <a:rPr lang="en-US" sz="2600" dirty="0" smtClean="0"/>
              <a:t>.</a:t>
            </a:r>
            <a:endParaRPr lang="en-US" sz="2600" dirty="0"/>
          </a:p>
          <a:p>
            <a:pPr>
              <a:buClr>
                <a:srgbClr val="00B0F0"/>
              </a:buClr>
              <a:buFont typeface="Wingdings" pitchFamily="2" charset="2"/>
              <a:buChar char="q"/>
            </a:pPr>
            <a:endParaRPr lang="en-US" sz="2000" dirty="0" smtClean="0"/>
          </a:p>
          <a:p>
            <a:pPr>
              <a:buClr>
                <a:srgbClr val="00B0F0"/>
              </a:buClr>
              <a:buFont typeface="Wingdings" pitchFamily="2" charset="2"/>
              <a:buChar char="q"/>
            </a:pPr>
            <a:r>
              <a:rPr lang="en-US" sz="2000" dirty="0" smtClean="0"/>
              <a:t>Overarching theme throughout all talks is the advantage GIS/spatial brings to MIS and business research and teaching – the  “spatial edge.”</a:t>
            </a:r>
          </a:p>
        </p:txBody>
      </p:sp>
      <p:sp>
        <p:nvSpPr>
          <p:cNvPr id="4" name="Slide Number Placeholder 3"/>
          <p:cNvSpPr>
            <a:spLocks noGrp="1"/>
          </p:cNvSpPr>
          <p:nvPr>
            <p:ph type="sldNum" sz="quarter" idx="11"/>
          </p:nvPr>
        </p:nvSpPr>
        <p:spPr/>
        <p:txBody>
          <a:bodyPr/>
          <a:lstStyle/>
          <a:p>
            <a:pPr>
              <a:defRPr/>
            </a:pPr>
            <a:fld id="{251DAC02-F61E-4BC3-B922-F53042806620}" type="slidenum">
              <a:rPr lang="en-US" smtClean="0"/>
              <a:pPr>
                <a:defRPr/>
              </a:pPr>
              <a:t>11</a:t>
            </a:fld>
            <a:endParaRPr lang="en-US"/>
          </a:p>
        </p:txBody>
      </p:sp>
    </p:spTree>
    <p:extLst>
      <p:ext uri="{BB962C8B-B14F-4D97-AF65-F5344CB8AC3E}">
        <p14:creationId xmlns:p14="http://schemas.microsoft.com/office/powerpoint/2010/main" val="412979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Why is GIS Important?</a:t>
            </a:r>
            <a:endParaRPr lang="es-MX" dirty="0"/>
          </a:p>
        </p:txBody>
      </p:sp>
      <p:sp>
        <p:nvSpPr>
          <p:cNvPr id="3" name="Content Placeholder 2"/>
          <p:cNvSpPr>
            <a:spLocks noGrp="1"/>
          </p:cNvSpPr>
          <p:nvPr>
            <p:ph idx="1"/>
          </p:nvPr>
        </p:nvSpPr>
        <p:spPr>
          <a:xfrm>
            <a:off x="152400" y="990600"/>
            <a:ext cx="8763000" cy="4525963"/>
          </a:xfrm>
        </p:spPr>
        <p:txBody>
          <a:bodyPr/>
          <a:lstStyle/>
          <a:p>
            <a:r>
              <a:rPr lang="en-US" sz="2400" dirty="0" smtClean="0">
                <a:solidFill>
                  <a:srgbClr val="0070C0"/>
                </a:solidFill>
              </a:rPr>
              <a:t>Economic size and importance</a:t>
            </a:r>
          </a:p>
          <a:p>
            <a:pPr lvl="1"/>
            <a:r>
              <a:rPr lang="en-US" sz="2000" dirty="0"/>
              <a:t>The geo-services industry revenue in the US in 2013 is estimated at $232 </a:t>
            </a:r>
            <a:r>
              <a:rPr lang="en-US" sz="2000" dirty="0" smtClean="0"/>
              <a:t>billion (</a:t>
            </a:r>
            <a:r>
              <a:rPr lang="en-US" sz="2000" dirty="0" err="1" smtClean="0"/>
              <a:t>Oxera</a:t>
            </a:r>
            <a:r>
              <a:rPr lang="en-US" sz="2000" dirty="0" smtClean="0"/>
              <a:t>, 2013).</a:t>
            </a:r>
          </a:p>
          <a:p>
            <a:pPr lvl="1"/>
            <a:r>
              <a:rPr lang="en-US" sz="2000" dirty="0" smtClean="0"/>
              <a:t>If spillover is considered to other sectors, the geo-spatial component of the U.S. economy is estimated at $1.6 trillion (Boston Consulting Group, 2012)</a:t>
            </a:r>
          </a:p>
          <a:p>
            <a:r>
              <a:rPr lang="en-US" sz="2400" dirty="0" smtClean="0">
                <a:solidFill>
                  <a:srgbClr val="0070C0"/>
                </a:solidFill>
              </a:rPr>
              <a:t>Wide industry breadth and worldwide importance</a:t>
            </a:r>
          </a:p>
          <a:p>
            <a:pPr lvl="1"/>
            <a:r>
              <a:rPr lang="en-US" sz="2000" dirty="0" smtClean="0"/>
              <a:t>GIS and spatial analysis are used heavily in many business sectors including marketing, retail, defense, utilities, logistics, real estate, banking, environment, natural resources, agriculture.</a:t>
            </a:r>
          </a:p>
          <a:p>
            <a:pPr lvl="1"/>
            <a:r>
              <a:rPr lang="en-US" sz="2000" dirty="0" smtClean="0"/>
              <a:t>GIS permeates the developed world and is spreading rapidly in China, Malaysia, Mexico, and other developing nations.</a:t>
            </a:r>
          </a:p>
          <a:p>
            <a:r>
              <a:rPr lang="en-US" sz="2400" dirty="0" smtClean="0">
                <a:solidFill>
                  <a:srgbClr val="0070C0"/>
                </a:solidFill>
              </a:rPr>
              <a:t>Research Importance</a:t>
            </a:r>
          </a:p>
          <a:p>
            <a:pPr lvl="1"/>
            <a:r>
              <a:rPr lang="en-US" sz="2000" dirty="0" smtClean="0"/>
              <a:t>GIS is a standard research method in earth &amp; environmental sciences in widespread use in econometrics</a:t>
            </a:r>
            <a:r>
              <a:rPr lang="en-US" sz="2000" dirty="0"/>
              <a:t> </a:t>
            </a:r>
            <a:r>
              <a:rPr lang="en-US" sz="2000" dirty="0" smtClean="0"/>
              <a:t>and quantitative sociology.</a:t>
            </a:r>
            <a:endParaRPr lang="en-US" sz="2000" dirty="0"/>
          </a:p>
          <a:p>
            <a:pPr lvl="1"/>
            <a:r>
              <a:rPr lang="en-US" sz="2000" dirty="0" smtClean="0"/>
              <a:t>IS/IT researchers can benefit by cutting-edge studies and methods.</a:t>
            </a:r>
            <a:endParaRPr lang="es-MX" sz="2000" dirty="0"/>
          </a:p>
        </p:txBody>
      </p:sp>
      <p:sp>
        <p:nvSpPr>
          <p:cNvPr id="4" name="Slide Number Placeholder 3"/>
          <p:cNvSpPr>
            <a:spLocks noGrp="1"/>
          </p:cNvSpPr>
          <p:nvPr>
            <p:ph type="sldNum" sz="quarter" idx="11"/>
          </p:nvPr>
        </p:nvSpPr>
        <p:spPr/>
        <p:txBody>
          <a:bodyPr/>
          <a:lstStyle/>
          <a:p>
            <a:pPr>
              <a:defRPr/>
            </a:pPr>
            <a:fld id="{251DAC02-F61E-4BC3-B922-F53042806620}" type="slidenum">
              <a:rPr lang="en-US" smtClean="0"/>
              <a:pPr>
                <a:defRPr/>
              </a:pPr>
              <a:t>12</a:t>
            </a:fld>
            <a:endParaRPr lang="en-US" dirty="0"/>
          </a:p>
        </p:txBody>
      </p:sp>
    </p:spTree>
    <p:extLst>
      <p:ext uri="{BB962C8B-B14F-4D97-AF65-F5344CB8AC3E}">
        <p14:creationId xmlns:p14="http://schemas.microsoft.com/office/powerpoint/2010/main" val="3320151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GIS and Web</a:t>
            </a:r>
            <a:endParaRPr lang="en-US" dirty="0">
              <a:solidFill>
                <a:srgbClr val="00B0F0"/>
              </a:solidFill>
            </a:endParaRPr>
          </a:p>
        </p:txBody>
      </p:sp>
      <p:sp>
        <p:nvSpPr>
          <p:cNvPr id="3" name="Content Placeholder 2"/>
          <p:cNvSpPr>
            <a:spLocks noGrp="1"/>
          </p:cNvSpPr>
          <p:nvPr>
            <p:ph idx="1"/>
          </p:nvPr>
        </p:nvSpPr>
        <p:spPr/>
        <p:txBody>
          <a:bodyPr/>
          <a:lstStyle/>
          <a:p>
            <a:r>
              <a:rPr lang="en-US" sz="2000" dirty="0" smtClean="0"/>
              <a:t>Web-based consumer mapping software is prevalent, such as Google Maps/Earth and Yahoo Maps.  However, it so far has functioned predominantly for viewing, and does not have the analytics and geospatial features of full-fledged GIS software.</a:t>
            </a:r>
          </a:p>
          <a:p>
            <a:endParaRPr lang="en-US" sz="2000" dirty="0"/>
          </a:p>
          <a:p>
            <a:r>
              <a:rPr lang="en-US" sz="2000" dirty="0" smtClean="0"/>
              <a:t>There is underway a significant shift in analytical GIS software from the desktop/server environment to the web/cloud one.</a:t>
            </a:r>
          </a:p>
          <a:p>
            <a:endParaRPr lang="en-US" sz="2000" dirty="0"/>
          </a:p>
          <a:p>
            <a:r>
              <a:rPr lang="en-US" sz="2000" dirty="0" smtClean="0"/>
              <a:t>The shift’s advantages are similar to that for IT in the web/cloud:</a:t>
            </a:r>
          </a:p>
          <a:p>
            <a:pPr lvl="1"/>
            <a:r>
              <a:rPr lang="en-US" sz="1600" dirty="0" smtClean="0"/>
              <a:t>Pervasive access                                              Apps widely available</a:t>
            </a:r>
          </a:p>
          <a:p>
            <a:pPr lvl="1"/>
            <a:r>
              <a:rPr lang="en-US" sz="1600" dirty="0" smtClean="0"/>
              <a:t>Openness (if desired)                                        Ease of use</a:t>
            </a:r>
          </a:p>
          <a:p>
            <a:pPr lvl="1"/>
            <a:r>
              <a:rPr lang="en-US" sz="1600" dirty="0" smtClean="0"/>
              <a:t>Metered costing                                                 Scalability</a:t>
            </a:r>
          </a:p>
          <a:p>
            <a:pPr lvl="1"/>
            <a:r>
              <a:rPr lang="en-US" sz="1600" dirty="0" smtClean="0"/>
              <a:t>Lowered server and data-base maintenance     Variety of data types; easier </a:t>
            </a:r>
          </a:p>
          <a:p>
            <a:pPr lvl="1"/>
            <a:r>
              <a:rPr lang="en-US" sz="1600" dirty="0" smtClean="0"/>
              <a:t>Integration of apps easier                                   Organizations, people integrated</a:t>
            </a:r>
          </a:p>
          <a:p>
            <a:pPr marL="457200" lvl="1" indent="0">
              <a:buNone/>
            </a:pPr>
            <a:r>
              <a:rPr lang="en-US" sz="1600" dirty="0"/>
              <a:t> </a:t>
            </a:r>
            <a:r>
              <a:rPr lang="en-US" sz="1600" dirty="0" smtClean="0"/>
              <a:t>                                                                                           better                                            </a:t>
            </a:r>
            <a:endParaRPr lang="en-US" sz="1600" dirty="0"/>
          </a:p>
        </p:txBody>
      </p:sp>
      <p:sp>
        <p:nvSpPr>
          <p:cNvPr id="4" name="Slide Number Placeholder 3"/>
          <p:cNvSpPr>
            <a:spLocks noGrp="1"/>
          </p:cNvSpPr>
          <p:nvPr>
            <p:ph type="sldNum" sz="quarter" idx="11"/>
          </p:nvPr>
        </p:nvSpPr>
        <p:spPr/>
        <p:txBody>
          <a:bodyPr/>
          <a:lstStyle/>
          <a:p>
            <a:pPr>
              <a:defRPr/>
            </a:pPr>
            <a:fld id="{251DAC02-F61E-4BC3-B922-F53042806620}" type="slidenum">
              <a:rPr lang="en-US" smtClean="0"/>
              <a:pPr>
                <a:defRPr/>
              </a:pPr>
              <a:t>13</a:t>
            </a:fld>
            <a:endParaRPr lang="en-US"/>
          </a:p>
        </p:txBody>
      </p:sp>
    </p:spTree>
    <p:extLst>
      <p:ext uri="{BB962C8B-B14F-4D97-AF65-F5344CB8AC3E}">
        <p14:creationId xmlns:p14="http://schemas.microsoft.com/office/powerpoint/2010/main" val="242502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smtClean="0">
                <a:solidFill>
                  <a:srgbClr val="00B0F0"/>
                </a:solidFill>
              </a:rPr>
              <a:t>Example of Web GIS: </a:t>
            </a:r>
            <a:r>
              <a:rPr lang="en-US" sz="3200" dirty="0" err="1" smtClean="0">
                <a:solidFill>
                  <a:srgbClr val="00B0F0"/>
                </a:solidFill>
              </a:rPr>
              <a:t>Esri’s</a:t>
            </a:r>
            <a:r>
              <a:rPr lang="en-US" sz="3200" dirty="0" smtClean="0">
                <a:solidFill>
                  <a:srgbClr val="00B0F0"/>
                </a:solidFill>
              </a:rPr>
              <a:t> Living Atlas</a:t>
            </a:r>
            <a:endParaRPr lang="en-US" sz="3200" dirty="0">
              <a:solidFill>
                <a:srgbClr val="00B0F0"/>
              </a:solidFill>
            </a:endParaRPr>
          </a:p>
        </p:txBody>
      </p:sp>
      <p:sp>
        <p:nvSpPr>
          <p:cNvPr id="3" name="Content Placeholder 2"/>
          <p:cNvSpPr>
            <a:spLocks noGrp="1"/>
          </p:cNvSpPr>
          <p:nvPr>
            <p:ph idx="1"/>
          </p:nvPr>
        </p:nvSpPr>
        <p:spPr>
          <a:xfrm>
            <a:off x="381000" y="1143000"/>
            <a:ext cx="8229600" cy="4830763"/>
          </a:xfrm>
        </p:spPr>
        <p:txBody>
          <a:bodyPr/>
          <a:lstStyle/>
          <a:p>
            <a:r>
              <a:rPr lang="en-US" sz="2400" dirty="0" smtClean="0"/>
              <a:t>The concept is to move from the static atlas concept to a contributed set of interactive maps and accompanying applications that is centralized and virtual, with real-time feeds from worldwide sources.</a:t>
            </a:r>
          </a:p>
          <a:p>
            <a:r>
              <a:rPr lang="en-US" sz="2400" dirty="0" err="1" smtClean="0"/>
              <a:t>Esri</a:t>
            </a:r>
            <a:r>
              <a:rPr lang="en-US" sz="2400" dirty="0"/>
              <a:t> </a:t>
            </a:r>
            <a:r>
              <a:rPr lang="en-US" sz="2400" dirty="0" smtClean="0"/>
              <a:t>staff, </a:t>
            </a:r>
            <a:r>
              <a:rPr lang="en-US" sz="2400" dirty="0" err="1" smtClean="0"/>
              <a:t>Esri</a:t>
            </a:r>
            <a:r>
              <a:rPr lang="en-US" sz="2400" dirty="0" smtClean="0"/>
              <a:t> user community will build hundreds of 1,000s of content layers.  Available to view by public.  </a:t>
            </a:r>
          </a:p>
          <a:p>
            <a:r>
              <a:rPr lang="en-US" sz="2400" dirty="0" smtClean="0"/>
              <a:t>Analogy with Flickr or Wikipedia– people can share maps and associate information through it.</a:t>
            </a:r>
          </a:p>
          <a:p>
            <a:r>
              <a:rPr lang="en-US" sz="2400" dirty="0" smtClean="0"/>
              <a:t>Commenced in spring of 2013.  So far there are sample sets of layers for imagery, people, earth, and life.</a:t>
            </a:r>
          </a:p>
          <a:p>
            <a:endParaRPr lang="en-US" dirty="0"/>
          </a:p>
        </p:txBody>
      </p:sp>
      <p:sp>
        <p:nvSpPr>
          <p:cNvPr id="4" name="Slide Number Placeholder 3"/>
          <p:cNvSpPr>
            <a:spLocks noGrp="1"/>
          </p:cNvSpPr>
          <p:nvPr>
            <p:ph type="sldNum" sz="quarter" idx="11"/>
          </p:nvPr>
        </p:nvSpPr>
        <p:spPr/>
        <p:txBody>
          <a:bodyPr/>
          <a:lstStyle/>
          <a:p>
            <a:pPr>
              <a:defRPr/>
            </a:pPr>
            <a:fld id="{251DAC02-F61E-4BC3-B922-F53042806620}" type="slidenum">
              <a:rPr lang="en-US" smtClean="0"/>
              <a:pPr>
                <a:defRPr/>
              </a:pPr>
              <a:t>14</a:t>
            </a:fld>
            <a:endParaRPr lang="en-US"/>
          </a:p>
        </p:txBody>
      </p:sp>
    </p:spTree>
    <p:extLst>
      <p:ext uri="{BB962C8B-B14F-4D97-AF65-F5344CB8AC3E}">
        <p14:creationId xmlns:p14="http://schemas.microsoft.com/office/powerpoint/2010/main" val="323412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lstStyle/>
          <a:p>
            <a:r>
              <a:rPr lang="en-US" sz="2800" dirty="0" smtClean="0">
                <a:solidFill>
                  <a:srgbClr val="0070C0"/>
                </a:solidFill>
              </a:rPr>
              <a:t>Living Atlas – examples of live contributed maps</a:t>
            </a:r>
            <a:endParaRPr lang="en-US" sz="2800"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8" y="609600"/>
            <a:ext cx="4572001" cy="3085476"/>
          </a:xfrm>
          <a:prstGeom prst="rect">
            <a:avLst/>
          </a:prstGeom>
        </p:spPr>
      </p:pic>
      <p:sp>
        <p:nvSpPr>
          <p:cNvPr id="5" name="TextBox 4"/>
          <p:cNvSpPr txBox="1"/>
          <p:nvPr/>
        </p:nvSpPr>
        <p:spPr>
          <a:xfrm>
            <a:off x="76199" y="3618876"/>
            <a:ext cx="4648200" cy="338554"/>
          </a:xfrm>
          <a:prstGeom prst="rect">
            <a:avLst/>
          </a:prstGeom>
          <a:noFill/>
        </p:spPr>
        <p:txBody>
          <a:bodyPr wrap="square" rtlCol="0">
            <a:spAutoFit/>
          </a:bodyPr>
          <a:lstStyle/>
          <a:p>
            <a:r>
              <a:rPr lang="en-US" sz="1600" dirty="0" smtClean="0"/>
              <a:t>Quaternary Earthquake Faults by Age</a:t>
            </a:r>
            <a:endParaRPr lang="en-US" sz="1600" dirty="0"/>
          </a:p>
        </p:txBody>
      </p:sp>
      <p:sp>
        <p:nvSpPr>
          <p:cNvPr id="6" name="TextBox 5"/>
          <p:cNvSpPr txBox="1"/>
          <p:nvPr/>
        </p:nvSpPr>
        <p:spPr>
          <a:xfrm>
            <a:off x="272142" y="3929379"/>
            <a:ext cx="3352800" cy="276999"/>
          </a:xfrm>
          <a:prstGeom prst="rect">
            <a:avLst/>
          </a:prstGeom>
          <a:noFill/>
        </p:spPr>
        <p:txBody>
          <a:bodyPr wrap="square" rtlCol="0">
            <a:spAutoFit/>
          </a:bodyPr>
          <a:lstStyle/>
          <a:p>
            <a:r>
              <a:rPr lang="en-US" sz="1200" dirty="0" smtClean="0"/>
              <a:t>(Source: </a:t>
            </a:r>
            <a:r>
              <a:rPr lang="en-US" sz="1200" dirty="0" err="1" smtClean="0"/>
              <a:t>Esri</a:t>
            </a:r>
            <a:r>
              <a:rPr lang="en-US" sz="1200" dirty="0" smtClean="0"/>
              <a:t>, Federal User Community, 2013)</a:t>
            </a:r>
            <a:endParaRPr lang="en-US" sz="1200" dirty="0"/>
          </a:p>
        </p:txBody>
      </p:sp>
      <p:sp>
        <p:nvSpPr>
          <p:cNvPr id="11" name="TextBox 10"/>
          <p:cNvSpPr txBox="1"/>
          <p:nvPr/>
        </p:nvSpPr>
        <p:spPr>
          <a:xfrm>
            <a:off x="5029200" y="609600"/>
            <a:ext cx="3429000" cy="523220"/>
          </a:xfrm>
          <a:prstGeom prst="rect">
            <a:avLst/>
          </a:prstGeom>
          <a:noFill/>
          <a:ln>
            <a:solidFill>
              <a:schemeClr val="accent5">
                <a:lumMod val="25000"/>
              </a:schemeClr>
            </a:solidFill>
          </a:ln>
        </p:spPr>
        <p:txBody>
          <a:bodyPr wrap="square" rtlCol="0">
            <a:spAutoFit/>
          </a:bodyPr>
          <a:lstStyle/>
          <a:p>
            <a:r>
              <a:rPr lang="en-US" sz="1400" dirty="0" smtClean="0">
                <a:solidFill>
                  <a:srgbClr val="00B0F0"/>
                </a:solidFill>
              </a:rPr>
              <a:t>These maps are updated in real time, are interactive, and are publicly available.</a:t>
            </a:r>
            <a:endParaRPr lang="en-US" sz="1400" dirty="0">
              <a:solidFill>
                <a:srgbClr val="00B0F0"/>
              </a:solidFill>
            </a:endParaRPr>
          </a:p>
        </p:txBody>
      </p:sp>
      <p:sp>
        <p:nvSpPr>
          <p:cNvPr id="3" name="Slide Number Placeholder 2"/>
          <p:cNvSpPr>
            <a:spLocks noGrp="1"/>
          </p:cNvSpPr>
          <p:nvPr>
            <p:ph type="sldNum" sz="quarter" idx="11"/>
          </p:nvPr>
        </p:nvSpPr>
        <p:spPr/>
        <p:txBody>
          <a:bodyPr/>
          <a:lstStyle/>
          <a:p>
            <a:pPr>
              <a:defRPr/>
            </a:pPr>
            <a:fld id="{251DAC02-F61E-4BC3-B922-F53042806620}" type="slidenum">
              <a:rPr lang="en-US" smtClean="0"/>
              <a:pPr>
                <a:defRPr/>
              </a:pPr>
              <a:t>15</a:t>
            </a:fld>
            <a:endParaRPr lang="en-US"/>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5834743" y="1673592"/>
            <a:ext cx="2476500" cy="2394287"/>
          </a:xfrm>
          <a:prstGeom prst="rect">
            <a:avLst/>
          </a:prstGeom>
        </p:spPr>
      </p:pic>
      <p:sp>
        <p:nvSpPr>
          <p:cNvPr id="13" name="TextBox 12"/>
          <p:cNvSpPr txBox="1"/>
          <p:nvPr/>
        </p:nvSpPr>
        <p:spPr>
          <a:xfrm>
            <a:off x="5916386" y="1111754"/>
            <a:ext cx="2362200" cy="523220"/>
          </a:xfrm>
          <a:prstGeom prst="rect">
            <a:avLst/>
          </a:prstGeom>
          <a:noFill/>
        </p:spPr>
        <p:txBody>
          <a:bodyPr wrap="square" rtlCol="0">
            <a:spAutoFit/>
          </a:bodyPr>
          <a:lstStyle/>
          <a:p>
            <a:r>
              <a:rPr lang="en-US" sz="1400" dirty="0"/>
              <a:t>Housing with </a:t>
            </a:r>
            <a:r>
              <a:rPr lang="en-US" sz="1400" dirty="0" smtClean="0"/>
              <a:t>Mortgages</a:t>
            </a:r>
          </a:p>
          <a:p>
            <a:r>
              <a:rPr lang="en-US" sz="1400" dirty="0"/>
              <a:t>(Source: Atlas Publisher)</a:t>
            </a:r>
            <a:endParaRPr lang="es-MX" sz="1400" dirty="0"/>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1110343" y="4386943"/>
            <a:ext cx="4724400" cy="2021950"/>
          </a:xfrm>
          <a:prstGeom prst="rect">
            <a:avLst/>
          </a:prstGeom>
        </p:spPr>
      </p:pic>
      <p:sp>
        <p:nvSpPr>
          <p:cNvPr id="15" name="TextBox 14"/>
          <p:cNvSpPr txBox="1"/>
          <p:nvPr/>
        </p:nvSpPr>
        <p:spPr>
          <a:xfrm>
            <a:off x="5834743" y="4800600"/>
            <a:ext cx="1981200" cy="738664"/>
          </a:xfrm>
          <a:prstGeom prst="rect">
            <a:avLst/>
          </a:prstGeom>
          <a:noFill/>
        </p:spPr>
        <p:txBody>
          <a:bodyPr wrap="square" rtlCol="0">
            <a:spAutoFit/>
          </a:bodyPr>
          <a:lstStyle/>
          <a:p>
            <a:r>
              <a:rPr lang="en-US" sz="1400" dirty="0"/>
              <a:t>Electricity Rates in South of USA (Source: Atlas Publisher)</a:t>
            </a:r>
            <a:endParaRPr lang="es-MX" sz="1400" dirty="0"/>
          </a:p>
        </p:txBody>
      </p:sp>
    </p:spTree>
    <p:extLst>
      <p:ext uri="{BB962C8B-B14F-4D97-AF65-F5344CB8AC3E}">
        <p14:creationId xmlns:p14="http://schemas.microsoft.com/office/powerpoint/2010/main" val="3299694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GIS for Mobile Devices</a:t>
            </a:r>
            <a:endParaRPr lang="en-US" dirty="0"/>
          </a:p>
        </p:txBody>
      </p:sp>
      <p:sp>
        <p:nvSpPr>
          <p:cNvPr id="3" name="Content Placeholder 2"/>
          <p:cNvSpPr>
            <a:spLocks noGrp="1"/>
          </p:cNvSpPr>
          <p:nvPr>
            <p:ph idx="1"/>
          </p:nvPr>
        </p:nvSpPr>
        <p:spPr>
          <a:xfrm>
            <a:off x="457200" y="1066800"/>
            <a:ext cx="8229600" cy="4754563"/>
          </a:xfrm>
        </p:spPr>
        <p:txBody>
          <a:bodyPr/>
          <a:lstStyle/>
          <a:p>
            <a:r>
              <a:rPr lang="en-US" sz="2000" dirty="0" smtClean="0"/>
              <a:t>Mobile devices are utilized by field staff for operations and decision-making.  Utility field technicians can check network assets in the field, enter information, and have decision support.</a:t>
            </a:r>
          </a:p>
          <a:p>
            <a:r>
              <a:rPr lang="en-US" sz="2000" dirty="0" smtClean="0"/>
              <a:t>Mobile devices are increasingly geo-enabled, so marketing information can be gathered from location and associated information from customers and the general public.</a:t>
            </a:r>
          </a:p>
          <a:p>
            <a:r>
              <a:rPr lang="en-US" sz="2000" dirty="0" smtClean="0"/>
              <a:t>Consumers can use mobile devices with GPS for a wide variety of business and lifestyle activities, ranging from determining competitors’ locations to car navigation to knowing where social media friends are located to interact.</a:t>
            </a:r>
          </a:p>
          <a:p>
            <a:r>
              <a:rPr lang="en-US" sz="2000" dirty="0" smtClean="0">
                <a:solidFill>
                  <a:srgbClr val="00B0F0"/>
                </a:solidFill>
              </a:rPr>
              <a:t>Example: Geo-enabling </a:t>
            </a:r>
            <a:r>
              <a:rPr lang="en-US" sz="2000" dirty="0">
                <a:solidFill>
                  <a:srgbClr val="00B0F0"/>
                </a:solidFill>
              </a:rPr>
              <a:t>of the Field Sales Team for Telecom New Zealand.</a:t>
            </a:r>
          </a:p>
          <a:p>
            <a:pPr lvl="1"/>
            <a:r>
              <a:rPr lang="en-US" sz="1600" dirty="0"/>
              <a:t>There are about a dozen telecom firms competing for customers in NZ.</a:t>
            </a:r>
          </a:p>
          <a:p>
            <a:pPr lvl="1"/>
            <a:r>
              <a:rPr lang="en-US" sz="1600" dirty="0"/>
              <a:t>Telecom NZ combined its customer data, digital maps of streets and homes, and its data on door-to-door prospecting of customers to provide sales force with mobile devices showing street and door-to-door information.</a:t>
            </a:r>
          </a:p>
          <a:p>
            <a:pPr lvl="1"/>
            <a:r>
              <a:rPr lang="en-US" sz="1600" dirty="0"/>
              <a:t>The big data coming to the mobile device created greater efficiencies and higher yield on targeting retention and gaining new customers.</a:t>
            </a:r>
          </a:p>
          <a:p>
            <a:endParaRPr lang="en-US" dirty="0"/>
          </a:p>
        </p:txBody>
      </p:sp>
      <p:sp>
        <p:nvSpPr>
          <p:cNvPr id="4" name="Slide Number Placeholder 3"/>
          <p:cNvSpPr>
            <a:spLocks noGrp="1"/>
          </p:cNvSpPr>
          <p:nvPr>
            <p:ph type="sldNum" sz="quarter" idx="11"/>
          </p:nvPr>
        </p:nvSpPr>
        <p:spPr/>
        <p:txBody>
          <a:bodyPr/>
          <a:lstStyle/>
          <a:p>
            <a:pPr>
              <a:defRPr/>
            </a:pPr>
            <a:fld id="{251DAC02-F61E-4BC3-B922-F53042806620}" type="slidenum">
              <a:rPr lang="en-US" smtClean="0"/>
              <a:pPr>
                <a:defRPr/>
              </a:pPr>
              <a:t>16</a:t>
            </a:fld>
            <a:endParaRPr lang="en-US"/>
          </a:p>
        </p:txBody>
      </p:sp>
    </p:spTree>
    <p:extLst>
      <p:ext uri="{BB962C8B-B14F-4D97-AF65-F5344CB8AC3E}">
        <p14:creationId xmlns:p14="http://schemas.microsoft.com/office/powerpoint/2010/main" val="1511099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400"/>
            <a:ext cx="8229600" cy="457200"/>
          </a:xfrm>
        </p:spPr>
        <p:txBody>
          <a:bodyPr/>
          <a:lstStyle/>
          <a:p>
            <a:r>
              <a:rPr lang="en-US" sz="2200" dirty="0" smtClean="0">
                <a:solidFill>
                  <a:srgbClr val="0070C0"/>
                </a:solidFill>
              </a:rPr>
              <a:t>Mobile Geospatial Advantages in field for Telecom New Zealand</a:t>
            </a:r>
            <a:endParaRPr lang="en-US" sz="2200"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70" y="887883"/>
            <a:ext cx="2430780" cy="1451610"/>
          </a:xfrm>
          <a:prstGeom prst="rect">
            <a:avLst/>
          </a:prstGeom>
        </p:spPr>
      </p:pic>
      <p:sp>
        <p:nvSpPr>
          <p:cNvPr id="5" name="TextBox 4"/>
          <p:cNvSpPr txBox="1"/>
          <p:nvPr/>
        </p:nvSpPr>
        <p:spPr>
          <a:xfrm>
            <a:off x="783304" y="571100"/>
            <a:ext cx="2514600" cy="307777"/>
          </a:xfrm>
          <a:prstGeom prst="rect">
            <a:avLst/>
          </a:prstGeom>
          <a:noFill/>
        </p:spPr>
        <p:txBody>
          <a:bodyPr wrap="square" rtlCol="0">
            <a:spAutoFit/>
          </a:bodyPr>
          <a:lstStyle/>
          <a:p>
            <a:r>
              <a:rPr lang="en-US" sz="1400" dirty="0" smtClean="0"/>
              <a:t>3 customer types</a:t>
            </a: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3" y="2957900"/>
            <a:ext cx="4309813" cy="3316605"/>
          </a:xfrm>
          <a:prstGeom prst="rect">
            <a:avLst/>
          </a:prstGeom>
        </p:spPr>
      </p:pic>
      <p:sp>
        <p:nvSpPr>
          <p:cNvPr id="7" name="TextBox 6"/>
          <p:cNvSpPr txBox="1"/>
          <p:nvPr/>
        </p:nvSpPr>
        <p:spPr>
          <a:xfrm>
            <a:off x="293913" y="2650123"/>
            <a:ext cx="4233613" cy="307777"/>
          </a:xfrm>
          <a:prstGeom prst="rect">
            <a:avLst/>
          </a:prstGeom>
          <a:noFill/>
        </p:spPr>
        <p:txBody>
          <a:bodyPr wrap="square" rtlCol="0">
            <a:spAutoFit/>
          </a:bodyPr>
          <a:lstStyle/>
          <a:p>
            <a:r>
              <a:rPr lang="en-US" sz="1400" dirty="0" err="1" smtClean="0"/>
              <a:t>iPad</a:t>
            </a:r>
            <a:r>
              <a:rPr lang="en-US" sz="1400" dirty="0" smtClean="0"/>
              <a:t> display for sales person in field.</a:t>
            </a:r>
            <a:endParaRPr lang="en-US" sz="1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740377"/>
            <a:ext cx="3705057" cy="2830830"/>
          </a:xfrm>
          <a:prstGeom prst="rect">
            <a:avLst/>
          </a:prstGeom>
        </p:spPr>
      </p:pic>
      <p:sp>
        <p:nvSpPr>
          <p:cNvPr id="9" name="TextBox 8"/>
          <p:cNvSpPr txBox="1"/>
          <p:nvPr/>
        </p:nvSpPr>
        <p:spPr>
          <a:xfrm>
            <a:off x="5067299" y="3540627"/>
            <a:ext cx="3324057" cy="307777"/>
          </a:xfrm>
          <a:prstGeom prst="rect">
            <a:avLst/>
          </a:prstGeom>
          <a:noFill/>
        </p:spPr>
        <p:txBody>
          <a:bodyPr wrap="square" rtlCol="0">
            <a:spAutoFit/>
          </a:bodyPr>
          <a:lstStyle/>
          <a:p>
            <a:r>
              <a:rPr lang="en-US" sz="1400" dirty="0" err="1" smtClean="0"/>
              <a:t>iPad</a:t>
            </a:r>
            <a:r>
              <a:rPr lang="en-US" sz="1400" dirty="0" smtClean="0"/>
              <a:t> display of prospect info.</a:t>
            </a:r>
            <a:endParaRPr lang="en-US" sz="14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200" y="4049625"/>
            <a:ext cx="2971800" cy="1952897"/>
          </a:xfrm>
          <a:prstGeom prst="rect">
            <a:avLst/>
          </a:prstGeom>
        </p:spPr>
      </p:pic>
      <p:sp>
        <p:nvSpPr>
          <p:cNvPr id="11" name="TextBox 10"/>
          <p:cNvSpPr txBox="1"/>
          <p:nvPr/>
        </p:nvSpPr>
        <p:spPr>
          <a:xfrm>
            <a:off x="5678713" y="5971445"/>
            <a:ext cx="3429002" cy="307777"/>
          </a:xfrm>
          <a:prstGeom prst="rect">
            <a:avLst/>
          </a:prstGeom>
          <a:noFill/>
        </p:spPr>
        <p:txBody>
          <a:bodyPr wrap="square" rtlCol="0">
            <a:spAutoFit/>
          </a:bodyPr>
          <a:lstStyle/>
          <a:p>
            <a:r>
              <a:rPr lang="en-US" sz="1400" dirty="0" smtClean="0"/>
              <a:t>Spatial analytics walk paths of field reps</a:t>
            </a:r>
            <a:endParaRPr lang="en-US" sz="1400" dirty="0"/>
          </a:p>
        </p:txBody>
      </p:sp>
      <p:sp>
        <p:nvSpPr>
          <p:cNvPr id="12" name="TextBox 11"/>
          <p:cNvSpPr txBox="1"/>
          <p:nvPr/>
        </p:nvSpPr>
        <p:spPr>
          <a:xfrm>
            <a:off x="3659413" y="6581001"/>
            <a:ext cx="4038600" cy="276999"/>
          </a:xfrm>
          <a:prstGeom prst="rect">
            <a:avLst/>
          </a:prstGeom>
          <a:noFill/>
        </p:spPr>
        <p:txBody>
          <a:bodyPr wrap="square" rtlCol="0">
            <a:spAutoFit/>
          </a:bodyPr>
          <a:lstStyle/>
          <a:p>
            <a:r>
              <a:rPr lang="en-US" sz="1200" dirty="0" smtClean="0"/>
              <a:t>(Source: Telecom New Zealand, 2013)</a:t>
            </a:r>
            <a:endParaRPr lang="en-US" sz="1200" dirty="0"/>
          </a:p>
        </p:txBody>
      </p:sp>
      <p:sp>
        <p:nvSpPr>
          <p:cNvPr id="3" name="Slide Number Placeholder 2"/>
          <p:cNvSpPr>
            <a:spLocks noGrp="1"/>
          </p:cNvSpPr>
          <p:nvPr>
            <p:ph type="sldNum" sz="quarter" idx="11"/>
          </p:nvPr>
        </p:nvSpPr>
        <p:spPr/>
        <p:txBody>
          <a:bodyPr/>
          <a:lstStyle/>
          <a:p>
            <a:pPr>
              <a:defRPr/>
            </a:pPr>
            <a:fld id="{251DAC02-F61E-4BC3-B922-F53042806620}" type="slidenum">
              <a:rPr lang="en-US" smtClean="0"/>
              <a:pPr>
                <a:defRPr/>
              </a:pPr>
              <a:t>17</a:t>
            </a:fld>
            <a:endParaRPr lang="en-US"/>
          </a:p>
        </p:txBody>
      </p:sp>
    </p:spTree>
    <p:extLst>
      <p:ext uri="{BB962C8B-B14F-4D97-AF65-F5344CB8AC3E}">
        <p14:creationId xmlns:p14="http://schemas.microsoft.com/office/powerpoint/2010/main" val="3481565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t>GIS and Big Data</a:t>
            </a:r>
            <a:endParaRPr lang="en-US" dirty="0"/>
          </a:p>
        </p:txBody>
      </p:sp>
      <p:sp>
        <p:nvSpPr>
          <p:cNvPr id="3" name="Content Placeholder 2"/>
          <p:cNvSpPr>
            <a:spLocks noGrp="1"/>
          </p:cNvSpPr>
          <p:nvPr>
            <p:ph idx="1"/>
          </p:nvPr>
        </p:nvSpPr>
        <p:spPr>
          <a:xfrm>
            <a:off x="457200" y="1066800"/>
            <a:ext cx="8229600" cy="4525963"/>
          </a:xfrm>
        </p:spPr>
        <p:txBody>
          <a:bodyPr/>
          <a:lstStyle/>
          <a:p>
            <a:r>
              <a:rPr lang="en-US" sz="2400" dirty="0" smtClean="0"/>
              <a:t>The GIS difference is that the dashboard can show not only graphs/tables, but also maps of exceptions, trends, summaries.</a:t>
            </a:r>
          </a:p>
          <a:p>
            <a:r>
              <a:rPr lang="en-US" sz="2400" dirty="0" smtClean="0"/>
              <a:t>A case example is </a:t>
            </a:r>
            <a:r>
              <a:rPr lang="en-US" sz="2400" dirty="0" smtClean="0">
                <a:solidFill>
                  <a:srgbClr val="00B0F0"/>
                </a:solidFill>
              </a:rPr>
              <a:t>Union Power Cooperative </a:t>
            </a:r>
            <a:r>
              <a:rPr lang="en-US" sz="2400" dirty="0" smtClean="0"/>
              <a:t>in North Carolina, which designed a big data application for advanced metering infrastructure.</a:t>
            </a:r>
          </a:p>
          <a:p>
            <a:pPr lvl="1"/>
            <a:r>
              <a:rPr lang="en-US" sz="1800" dirty="0" smtClean="0"/>
              <a:t>Big Data organized in SQL with multiple views</a:t>
            </a:r>
          </a:p>
          <a:p>
            <a:pPr lvl="1"/>
            <a:r>
              <a:rPr lang="en-US" sz="1800" dirty="0" smtClean="0"/>
              <a:t>SQL records are updated in real-time with ArcGIS software database using specialized tools.</a:t>
            </a:r>
          </a:p>
          <a:p>
            <a:pPr lvl="1"/>
            <a:r>
              <a:rPr lang="en-US" sz="1800" dirty="0" smtClean="0"/>
              <a:t>Dashboard written in .HTML to access summary information such as outages, interruptions, meter problems, reliability, and trending.</a:t>
            </a:r>
          </a:p>
          <a:p>
            <a:pPr marL="457200" lvl="1" indent="0">
              <a:buNone/>
            </a:pPr>
            <a:r>
              <a:rPr lang="en-US" sz="1100" dirty="0" smtClean="0"/>
              <a:t>                                                       </a:t>
            </a:r>
          </a:p>
          <a:p>
            <a:pPr marL="457200" lvl="1" indent="0">
              <a:buNone/>
            </a:pPr>
            <a:r>
              <a:rPr lang="en-US" sz="1100" dirty="0"/>
              <a:t> </a:t>
            </a:r>
            <a:r>
              <a:rPr lang="en-US" sz="1100" dirty="0" smtClean="0"/>
              <a:t>                                                               (</a:t>
            </a:r>
            <a:r>
              <a:rPr lang="en-US" sz="1100" dirty="0"/>
              <a:t>Source: Transmission and Distribution World, </a:t>
            </a:r>
            <a:r>
              <a:rPr lang="en-US" sz="1100" dirty="0" smtClean="0"/>
              <a:t>2012)</a:t>
            </a:r>
            <a:endParaRPr lang="en-US" sz="1100" dirty="0"/>
          </a:p>
        </p:txBody>
      </p:sp>
      <p:sp>
        <p:nvSpPr>
          <p:cNvPr id="4" name="Slide Number Placeholder 3"/>
          <p:cNvSpPr>
            <a:spLocks noGrp="1"/>
          </p:cNvSpPr>
          <p:nvPr>
            <p:ph type="sldNum" sz="quarter" idx="11"/>
          </p:nvPr>
        </p:nvSpPr>
        <p:spPr/>
        <p:txBody>
          <a:bodyPr/>
          <a:lstStyle/>
          <a:p>
            <a:pPr>
              <a:defRPr/>
            </a:pPr>
            <a:fld id="{251DAC02-F61E-4BC3-B922-F53042806620}" type="slidenum">
              <a:rPr lang="en-US" smtClean="0"/>
              <a:pPr>
                <a:defRPr/>
              </a:pPr>
              <a:t>18</a:t>
            </a:fld>
            <a:endParaRPr lang="en-US"/>
          </a:p>
        </p:txBody>
      </p:sp>
    </p:spTree>
    <p:extLst>
      <p:ext uri="{BB962C8B-B14F-4D97-AF65-F5344CB8AC3E}">
        <p14:creationId xmlns:p14="http://schemas.microsoft.com/office/powerpoint/2010/main" val="1451740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lstStyle/>
          <a:p>
            <a:r>
              <a:rPr lang="en-US" sz="3200" dirty="0"/>
              <a:t>Big Data Mapping </a:t>
            </a:r>
            <a:r>
              <a:rPr lang="en-US" sz="3200" dirty="0" smtClean="0"/>
              <a:t>at </a:t>
            </a:r>
            <a:br>
              <a:rPr lang="en-US" sz="3200" dirty="0" smtClean="0"/>
            </a:br>
            <a:r>
              <a:rPr lang="en-US" sz="3200" dirty="0" smtClean="0">
                <a:solidFill>
                  <a:srgbClr val="00B0F0"/>
                </a:solidFill>
              </a:rPr>
              <a:t>Union Power Cooperative</a:t>
            </a:r>
            <a:endParaRPr lang="en-US" sz="3200" dirty="0">
              <a:solidFill>
                <a:srgbClr val="00B0F0"/>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9232"/>
          <a:stretch/>
        </p:blipFill>
        <p:spPr>
          <a:xfrm>
            <a:off x="647700" y="1251466"/>
            <a:ext cx="6896100" cy="5067589"/>
          </a:xfrm>
          <a:prstGeom prst="rect">
            <a:avLst/>
          </a:prstGeom>
        </p:spPr>
      </p:pic>
      <p:sp>
        <p:nvSpPr>
          <p:cNvPr id="5" name="TextBox 4"/>
          <p:cNvSpPr txBox="1"/>
          <p:nvPr/>
        </p:nvSpPr>
        <p:spPr>
          <a:xfrm>
            <a:off x="2601686" y="6188250"/>
            <a:ext cx="4572000" cy="261610"/>
          </a:xfrm>
          <a:prstGeom prst="rect">
            <a:avLst/>
          </a:prstGeom>
          <a:noFill/>
        </p:spPr>
        <p:txBody>
          <a:bodyPr wrap="square" rtlCol="0">
            <a:spAutoFit/>
          </a:bodyPr>
          <a:lstStyle/>
          <a:p>
            <a:r>
              <a:rPr lang="en-US" sz="1100" dirty="0" smtClean="0"/>
              <a:t>(Source: Transmission and Distribution World, 2012)</a:t>
            </a:r>
            <a:endParaRPr lang="en-US" sz="1100" dirty="0"/>
          </a:p>
        </p:txBody>
      </p:sp>
      <p:sp>
        <p:nvSpPr>
          <p:cNvPr id="3" name="Slide Number Placeholder 2"/>
          <p:cNvSpPr>
            <a:spLocks noGrp="1"/>
          </p:cNvSpPr>
          <p:nvPr>
            <p:ph type="sldNum" sz="quarter" idx="11"/>
          </p:nvPr>
        </p:nvSpPr>
        <p:spPr/>
        <p:txBody>
          <a:bodyPr/>
          <a:lstStyle/>
          <a:p>
            <a:pPr>
              <a:defRPr/>
            </a:pPr>
            <a:fld id="{251DAC02-F61E-4BC3-B922-F53042806620}" type="slidenum">
              <a:rPr lang="en-US" smtClean="0"/>
              <a:pPr>
                <a:defRPr/>
              </a:pPr>
              <a:t>19</a:t>
            </a:fld>
            <a:endParaRPr lang="en-US"/>
          </a:p>
        </p:txBody>
      </p:sp>
    </p:spTree>
    <p:extLst>
      <p:ext uri="{BB962C8B-B14F-4D97-AF65-F5344CB8AC3E}">
        <p14:creationId xmlns:p14="http://schemas.microsoft.com/office/powerpoint/2010/main" val="1006610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1399" y="256102"/>
            <a:ext cx="4258538" cy="369332"/>
          </a:xfrm>
          <a:prstGeom prst="rect">
            <a:avLst/>
          </a:prstGeom>
        </p:spPr>
        <p:txBody>
          <a:bodyPr wrap="none">
            <a:spAutoFit/>
          </a:bodyPr>
          <a:lstStyle/>
          <a:p>
            <a:r>
              <a:rPr lang="en-US" dirty="0"/>
              <a:t>PRE-ICIS WORKSHOP FOR ICIS 2014</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4898" y="762000"/>
            <a:ext cx="595153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382982"/>
            <a:ext cx="653791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76800" y="152400"/>
            <a:ext cx="3886200" cy="914400"/>
          </a:xfrm>
        </p:spPr>
        <p:txBody>
          <a:bodyPr/>
          <a:lstStyle/>
          <a:p>
            <a:r>
              <a:rPr lang="en-US" sz="2800" dirty="0" smtClean="0">
                <a:solidFill>
                  <a:srgbClr val="0070C0"/>
                </a:solidFill>
              </a:rPr>
              <a:t>GIS and </a:t>
            </a:r>
            <a:br>
              <a:rPr lang="en-US" sz="2800" dirty="0" smtClean="0">
                <a:solidFill>
                  <a:srgbClr val="0070C0"/>
                </a:solidFill>
              </a:rPr>
            </a:br>
            <a:r>
              <a:rPr lang="en-US" sz="2800" dirty="0" smtClean="0">
                <a:solidFill>
                  <a:srgbClr val="0070C0"/>
                </a:solidFill>
              </a:rPr>
              <a:t>Social Media</a:t>
            </a:r>
            <a:endParaRPr lang="en-US" sz="2800" dirty="0">
              <a:solidFill>
                <a:srgbClr val="0070C0"/>
              </a:solidFill>
            </a:endParaRPr>
          </a:p>
        </p:txBody>
      </p:sp>
      <p:sp>
        <p:nvSpPr>
          <p:cNvPr id="8" name="TextBox 7"/>
          <p:cNvSpPr txBox="1"/>
          <p:nvPr/>
        </p:nvSpPr>
        <p:spPr>
          <a:xfrm>
            <a:off x="4419600" y="6318156"/>
            <a:ext cx="3733800" cy="261610"/>
          </a:xfrm>
          <a:prstGeom prst="rect">
            <a:avLst/>
          </a:prstGeom>
          <a:noFill/>
        </p:spPr>
        <p:txBody>
          <a:bodyPr wrap="square" rtlCol="0">
            <a:spAutoFit/>
          </a:bodyPr>
          <a:lstStyle/>
          <a:p>
            <a:r>
              <a:rPr lang="en-US" sz="1100" dirty="0" smtClean="0"/>
              <a:t>(Source: M.-H. </a:t>
            </a:r>
            <a:r>
              <a:rPr lang="en-US" sz="1100" dirty="0" err="1" smtClean="0"/>
              <a:t>Tsou</a:t>
            </a:r>
            <a:r>
              <a:rPr lang="en-US" sz="1100" dirty="0" smtClean="0"/>
              <a:t>, SDSU, 2013)</a:t>
            </a:r>
            <a:endParaRPr lang="en-US" sz="11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04" y="228600"/>
            <a:ext cx="4243796" cy="323278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804" y="3648360"/>
            <a:ext cx="4174151" cy="3179733"/>
          </a:xfrm>
          <a:prstGeom prst="rect">
            <a:avLst/>
          </a:prstGeom>
        </p:spPr>
      </p:pic>
      <p:sp>
        <p:nvSpPr>
          <p:cNvPr id="13" name="TextBox 12"/>
          <p:cNvSpPr txBox="1"/>
          <p:nvPr/>
        </p:nvSpPr>
        <p:spPr>
          <a:xfrm>
            <a:off x="4572000" y="1016870"/>
            <a:ext cx="4419600" cy="5262979"/>
          </a:xfrm>
          <a:prstGeom prst="rect">
            <a:avLst/>
          </a:prstGeom>
          <a:noFill/>
        </p:spPr>
        <p:txBody>
          <a:bodyPr wrap="square" rtlCol="0">
            <a:spAutoFit/>
          </a:bodyPr>
          <a:lstStyle/>
          <a:p>
            <a:r>
              <a:rPr lang="en-US" sz="1600" dirty="0" smtClean="0"/>
              <a:t>Example of GIS and social media is a live feed of number of tweets with “Obama” keyword and tweets with “Romney” keyword for largest 30 U.S. cities from Oct. 14-Nov 3, 2012.</a:t>
            </a:r>
          </a:p>
          <a:p>
            <a:endParaRPr lang="en-US" sz="1600" dirty="0"/>
          </a:p>
          <a:p>
            <a:r>
              <a:rPr lang="en-US" sz="1600" dirty="0" smtClean="0"/>
              <a:t>The maps from Prof. Ming-Hsiang </a:t>
            </a:r>
            <a:r>
              <a:rPr lang="en-US" sz="1600" dirty="0" err="1" smtClean="0"/>
              <a:t>Tsou</a:t>
            </a:r>
            <a:r>
              <a:rPr lang="en-US" sz="1600" dirty="0" smtClean="0"/>
              <a:t> of San Diego State show the period before Hurricane Sandy hit East Coast (it hit on Oct. 29, and during the storm (it ended on Nov. 5). </a:t>
            </a:r>
          </a:p>
          <a:p>
            <a:endParaRPr lang="en-US" sz="1600" dirty="0" smtClean="0"/>
          </a:p>
          <a:p>
            <a:r>
              <a:rPr lang="en-US" sz="1600" dirty="0" smtClean="0"/>
              <a:t>There is a major shift towards Obama during this two week interval, which is more prominent in the northeast. </a:t>
            </a:r>
          </a:p>
          <a:p>
            <a:endParaRPr lang="en-US" sz="1600" dirty="0"/>
          </a:p>
          <a:p>
            <a:r>
              <a:rPr lang="en-US" sz="1600" dirty="0" smtClean="0"/>
              <a:t>Most tweets originate with mobile devices.  Errors include re-tweeting, robot tweets, city definitions, and positive or negative emotion of the tweet.</a:t>
            </a:r>
            <a:endParaRPr lang="en-US" sz="1600" dirty="0"/>
          </a:p>
          <a:p>
            <a:endParaRPr lang="en-US" sz="1600" dirty="0" smtClean="0"/>
          </a:p>
          <a:p>
            <a:r>
              <a:rPr lang="en-US" sz="1600" dirty="0" smtClean="0"/>
              <a:t>The mapping side of social media research is only just beginning.</a:t>
            </a:r>
            <a:endParaRPr lang="en-US" sz="1600" dirty="0"/>
          </a:p>
        </p:txBody>
      </p:sp>
      <p:sp>
        <p:nvSpPr>
          <p:cNvPr id="3" name="Slide Number Placeholder 2"/>
          <p:cNvSpPr>
            <a:spLocks noGrp="1"/>
          </p:cNvSpPr>
          <p:nvPr>
            <p:ph type="sldNum" sz="quarter" idx="12"/>
          </p:nvPr>
        </p:nvSpPr>
        <p:spPr/>
        <p:txBody>
          <a:bodyPr/>
          <a:lstStyle/>
          <a:p>
            <a:pPr>
              <a:defRPr/>
            </a:pPr>
            <a:fld id="{EC7F5EC3-EEE9-4542-A296-71F636BF8BC1}" type="slidenum">
              <a:rPr lang="en-US" smtClean="0"/>
              <a:pPr>
                <a:defRPr/>
              </a:pPr>
              <a:t>20</a:t>
            </a:fld>
            <a:endParaRPr lang="en-US" dirty="0"/>
          </a:p>
        </p:txBody>
      </p:sp>
    </p:spTree>
    <p:extLst>
      <p:ext uri="{BB962C8B-B14F-4D97-AF65-F5344CB8AC3E}">
        <p14:creationId xmlns:p14="http://schemas.microsoft.com/office/powerpoint/2010/main" val="1117490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3" y="152400"/>
            <a:ext cx="8229600" cy="868362"/>
          </a:xfrm>
        </p:spPr>
        <p:txBody>
          <a:bodyPr/>
          <a:lstStyle/>
          <a:p>
            <a:r>
              <a:rPr lang="en-US" dirty="0" smtClean="0">
                <a:solidFill>
                  <a:srgbClr val="00B050"/>
                </a:solidFill>
              </a:rPr>
              <a:t>Geo-Design</a:t>
            </a:r>
            <a:endParaRPr lang="en-US" dirty="0">
              <a:solidFill>
                <a:srgbClr val="00B050"/>
              </a:solidFill>
            </a:endParaRPr>
          </a:p>
        </p:txBody>
      </p:sp>
      <p:sp>
        <p:nvSpPr>
          <p:cNvPr id="3" name="Content Placeholder 2"/>
          <p:cNvSpPr>
            <a:spLocks noGrp="1"/>
          </p:cNvSpPr>
          <p:nvPr>
            <p:ph idx="1"/>
          </p:nvPr>
        </p:nvSpPr>
        <p:spPr>
          <a:xfrm>
            <a:off x="457202" y="990600"/>
            <a:ext cx="8229600" cy="1981199"/>
          </a:xfrm>
        </p:spPr>
        <p:txBody>
          <a:bodyPr/>
          <a:lstStyle/>
          <a:p>
            <a:r>
              <a:rPr lang="en-US" sz="2000" dirty="0" smtClean="0"/>
              <a:t>In geospatial field, an equivalent thrust to engineering’s design science is </a:t>
            </a:r>
            <a:r>
              <a:rPr lang="en-US" sz="2000" dirty="0" smtClean="0">
                <a:solidFill>
                  <a:srgbClr val="00B050"/>
                </a:solidFill>
              </a:rPr>
              <a:t>geo-design.</a:t>
            </a:r>
          </a:p>
          <a:p>
            <a:r>
              <a:rPr lang="en-US" sz="2000" dirty="0" smtClean="0"/>
              <a:t>It views GIS as a method to “devise courses of action aimed at changing existing situations into preferred ones.” (partial quote from Herbert Simon, in C. </a:t>
            </a:r>
            <a:r>
              <a:rPr lang="en-US" sz="2000" dirty="0" err="1" smtClean="0"/>
              <a:t>Stenitz</a:t>
            </a:r>
            <a:r>
              <a:rPr lang="en-US" sz="2000" dirty="0" smtClean="0"/>
              <a:t>, </a:t>
            </a:r>
            <a:r>
              <a:rPr lang="en-US" sz="2000" i="1" dirty="0" smtClean="0"/>
              <a:t>A Framework for </a:t>
            </a:r>
            <a:r>
              <a:rPr lang="en-US" sz="2000" i="1" dirty="0" err="1" smtClean="0"/>
              <a:t>Geodesign</a:t>
            </a:r>
            <a:r>
              <a:rPr lang="en-US" sz="2000" dirty="0" smtClean="0"/>
              <a:t>, </a:t>
            </a:r>
            <a:r>
              <a:rPr lang="en-US" sz="2000" dirty="0" err="1" smtClean="0"/>
              <a:t>Esri</a:t>
            </a:r>
            <a:r>
              <a:rPr lang="en-US" sz="2000" dirty="0" smtClean="0"/>
              <a:t> Press, 2012).</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2" y="3470904"/>
            <a:ext cx="2209800" cy="1892082"/>
          </a:xfrm>
          <a:prstGeom prst="rect">
            <a:avLst/>
          </a:prstGeom>
        </p:spPr>
      </p:pic>
      <p:sp>
        <p:nvSpPr>
          <p:cNvPr id="5" name="TextBox 4"/>
          <p:cNvSpPr txBox="1"/>
          <p:nvPr/>
        </p:nvSpPr>
        <p:spPr>
          <a:xfrm>
            <a:off x="7073900" y="5485963"/>
            <a:ext cx="2209800" cy="261610"/>
          </a:xfrm>
          <a:prstGeom prst="rect">
            <a:avLst/>
          </a:prstGeom>
          <a:noFill/>
        </p:spPr>
        <p:txBody>
          <a:bodyPr wrap="square" rtlCol="0">
            <a:spAutoFit/>
          </a:bodyPr>
          <a:lstStyle/>
          <a:p>
            <a:r>
              <a:rPr lang="en-US" sz="1100" dirty="0" smtClean="0"/>
              <a:t>Source: </a:t>
            </a:r>
            <a:r>
              <a:rPr lang="en-US" sz="1100" dirty="0" err="1" smtClean="0"/>
              <a:t>Esri</a:t>
            </a:r>
            <a:r>
              <a:rPr lang="en-US" sz="1100" dirty="0" smtClean="0"/>
              <a:t>, 2013</a:t>
            </a:r>
            <a:endParaRPr lang="en-US" sz="1100" dirty="0"/>
          </a:p>
        </p:txBody>
      </p:sp>
      <p:sp>
        <p:nvSpPr>
          <p:cNvPr id="7" name="TextBox 6"/>
          <p:cNvSpPr txBox="1"/>
          <p:nvPr/>
        </p:nvSpPr>
        <p:spPr>
          <a:xfrm>
            <a:off x="457203" y="2888228"/>
            <a:ext cx="5976618" cy="3785652"/>
          </a:xfrm>
          <a:prstGeom prst="rect">
            <a:avLst/>
          </a:prstGeom>
          <a:noFill/>
        </p:spPr>
        <p:txBody>
          <a:bodyPr wrap="square" rtlCol="0">
            <a:spAutoFit/>
          </a:bodyPr>
          <a:lstStyle/>
          <a:p>
            <a:pPr marL="342900" indent="-342900">
              <a:buFont typeface="Arial" pitchFamily="34" charset="0"/>
              <a:buChar char="•"/>
            </a:pPr>
            <a:r>
              <a:rPr lang="en-US" sz="2000" dirty="0" err="1" smtClean="0"/>
              <a:t>Geodesign</a:t>
            </a:r>
            <a:r>
              <a:rPr lang="en-US" sz="2000" dirty="0" smtClean="0"/>
              <a:t> is done by a team of users at the location, and professionals in IS/IT, design and geographic sciences.</a:t>
            </a:r>
          </a:p>
          <a:p>
            <a:pPr marL="342900" indent="-342900">
              <a:buFont typeface="Arial" pitchFamily="34" charset="0"/>
              <a:buChar char="•"/>
            </a:pPr>
            <a:r>
              <a:rPr lang="en-US" sz="2000" dirty="0" smtClean="0"/>
              <a:t>The key design analysis questions are what is current design, what are alternatives for study area to be modified, what are impacts of the changes, what changes should be made?</a:t>
            </a:r>
          </a:p>
          <a:p>
            <a:pPr marL="342900" indent="-342900">
              <a:buFont typeface="Arial" pitchFamily="34" charset="0"/>
              <a:buChar char="•"/>
            </a:pPr>
            <a:r>
              <a:rPr lang="en-US" sz="2000" dirty="0" err="1" smtClean="0"/>
              <a:t>Geodesign</a:t>
            </a:r>
            <a:r>
              <a:rPr lang="en-US" sz="2000" dirty="0" smtClean="0"/>
              <a:t> is done on scale from local to global.</a:t>
            </a:r>
          </a:p>
          <a:p>
            <a:pPr marL="342900" indent="-342900">
              <a:buFont typeface="Arial" pitchFamily="34" charset="0"/>
              <a:buChar char="•"/>
            </a:pPr>
            <a:r>
              <a:rPr lang="en-US" sz="2000" dirty="0" smtClean="0"/>
              <a:t>Formally, </a:t>
            </a:r>
            <a:r>
              <a:rPr lang="en-US" sz="2000" dirty="0" err="1" smtClean="0"/>
              <a:t>geodesign</a:t>
            </a:r>
            <a:r>
              <a:rPr lang="en-US" sz="2000" dirty="0" smtClean="0"/>
              <a:t> models are applied to spatial representations, with requirements shifting in an interactive process.</a:t>
            </a:r>
          </a:p>
          <a:p>
            <a:pPr marL="342900" indent="-342900">
              <a:buFont typeface="Arial" pitchFamily="34" charset="0"/>
              <a:buChar char="•"/>
            </a:pPr>
            <a:r>
              <a:rPr lang="en-US" sz="2000" dirty="0" smtClean="0"/>
              <a:t>GIS software is incorporated some of the tools.</a:t>
            </a:r>
            <a:endParaRPr lang="en-US" sz="2000" dirty="0"/>
          </a:p>
        </p:txBody>
      </p:sp>
      <p:sp>
        <p:nvSpPr>
          <p:cNvPr id="10" name="TextBox 9"/>
          <p:cNvSpPr txBox="1"/>
          <p:nvPr/>
        </p:nvSpPr>
        <p:spPr>
          <a:xfrm>
            <a:off x="5138421" y="6520543"/>
            <a:ext cx="2590800" cy="261610"/>
          </a:xfrm>
          <a:prstGeom prst="rect">
            <a:avLst/>
          </a:prstGeom>
          <a:noFill/>
        </p:spPr>
        <p:txBody>
          <a:bodyPr wrap="square" rtlCol="0">
            <a:spAutoFit/>
          </a:bodyPr>
          <a:lstStyle/>
          <a:p>
            <a:r>
              <a:rPr lang="en-US" sz="1100" dirty="0" smtClean="0"/>
              <a:t>(Source: Steinitz, 2012)</a:t>
            </a:r>
            <a:endParaRPr lang="en-US" sz="1100" dirty="0"/>
          </a:p>
        </p:txBody>
      </p:sp>
      <p:sp>
        <p:nvSpPr>
          <p:cNvPr id="6" name="Slide Number Placeholder 5"/>
          <p:cNvSpPr>
            <a:spLocks noGrp="1"/>
          </p:cNvSpPr>
          <p:nvPr>
            <p:ph type="sldNum" sz="quarter" idx="11"/>
          </p:nvPr>
        </p:nvSpPr>
        <p:spPr/>
        <p:txBody>
          <a:bodyPr/>
          <a:lstStyle/>
          <a:p>
            <a:pPr>
              <a:defRPr/>
            </a:pPr>
            <a:fld id="{251DAC02-F61E-4BC3-B922-F53042806620}" type="slidenum">
              <a:rPr lang="en-US" smtClean="0"/>
              <a:pPr>
                <a:defRPr/>
              </a:pPr>
              <a:t>21</a:t>
            </a:fld>
            <a:endParaRPr lang="en-US"/>
          </a:p>
        </p:txBody>
      </p:sp>
    </p:spTree>
    <p:extLst>
      <p:ext uri="{BB962C8B-B14F-4D97-AF65-F5344CB8AC3E}">
        <p14:creationId xmlns:p14="http://schemas.microsoft.com/office/powerpoint/2010/main" val="3566899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762000"/>
          </a:xfrm>
        </p:spPr>
        <p:txBody>
          <a:bodyPr/>
          <a:lstStyle/>
          <a:p>
            <a:pPr eaLnBrk="1" hangingPunct="1"/>
            <a:r>
              <a:rPr lang="en-US" smtClean="0"/>
              <a:t>GIS Industry</a:t>
            </a:r>
          </a:p>
        </p:txBody>
      </p:sp>
      <p:sp>
        <p:nvSpPr>
          <p:cNvPr id="20483" name="Rectangle 3"/>
          <p:cNvSpPr>
            <a:spLocks noGrp="1" noChangeArrowheads="1"/>
          </p:cNvSpPr>
          <p:nvPr>
            <p:ph type="body" idx="1"/>
          </p:nvPr>
        </p:nvSpPr>
        <p:spPr>
          <a:xfrm>
            <a:off x="457200" y="990600"/>
            <a:ext cx="8229600" cy="4800600"/>
          </a:xfrm>
        </p:spPr>
        <p:txBody>
          <a:bodyPr/>
          <a:lstStyle/>
          <a:p>
            <a:pPr eaLnBrk="1" hangingPunct="1">
              <a:lnSpc>
                <a:spcPct val="80000"/>
              </a:lnSpc>
            </a:pPr>
            <a:r>
              <a:rPr lang="en-US" sz="2400" dirty="0" smtClean="0"/>
              <a:t>The size of the GIS software industry is over $5 billion. </a:t>
            </a:r>
          </a:p>
          <a:p>
            <a:pPr eaLnBrk="1" hangingPunct="1">
              <a:lnSpc>
                <a:spcPct val="80000"/>
              </a:lnSpc>
              <a:buFontTx/>
              <a:buNone/>
            </a:pPr>
            <a:r>
              <a:rPr lang="en-US" sz="2400" dirty="0" smtClean="0"/>
              <a:t> </a:t>
            </a:r>
          </a:p>
          <a:p>
            <a:pPr eaLnBrk="1" hangingPunct="1">
              <a:lnSpc>
                <a:spcPct val="80000"/>
              </a:lnSpc>
            </a:pPr>
            <a:r>
              <a:rPr lang="en-US" sz="2400" dirty="0" smtClean="0"/>
              <a:t>It is growing by 10 or 11 percent a year.</a:t>
            </a:r>
          </a:p>
          <a:p>
            <a:pPr eaLnBrk="1" hangingPunct="1">
              <a:lnSpc>
                <a:spcPct val="80000"/>
              </a:lnSpc>
              <a:buFontTx/>
              <a:buNone/>
            </a:pPr>
            <a:r>
              <a:rPr lang="en-US" sz="2400" dirty="0" smtClean="0"/>
              <a:t>  </a:t>
            </a:r>
          </a:p>
          <a:p>
            <a:pPr eaLnBrk="1" hangingPunct="1">
              <a:lnSpc>
                <a:spcPct val="80000"/>
              </a:lnSpc>
            </a:pPr>
            <a:r>
              <a:rPr lang="en-US" sz="2400" dirty="0" smtClean="0"/>
              <a:t>When all components (software, hardware, data, services) are taken into account, the size of the GIS/spatial industry is over $50 billion.</a:t>
            </a:r>
          </a:p>
          <a:p>
            <a:pPr eaLnBrk="1" hangingPunct="1">
              <a:lnSpc>
                <a:spcPct val="80000"/>
              </a:lnSpc>
            </a:pPr>
            <a:endParaRPr lang="en-US" sz="2400" dirty="0" smtClean="0"/>
          </a:p>
          <a:p>
            <a:pPr eaLnBrk="1" hangingPunct="1">
              <a:lnSpc>
                <a:spcPct val="80000"/>
              </a:lnSpc>
            </a:pPr>
            <a:r>
              <a:rPr lang="en-US" sz="2400" dirty="0" smtClean="0"/>
              <a:t>Leading companies include </a:t>
            </a:r>
            <a:r>
              <a:rPr lang="en-US" sz="2400" dirty="0" err="1" smtClean="0">
                <a:hlinkClick r:id="rId3"/>
              </a:rPr>
              <a:t>Esri</a:t>
            </a:r>
            <a:r>
              <a:rPr lang="en-US" sz="2400" dirty="0" smtClean="0"/>
              <a:t>, </a:t>
            </a:r>
            <a:r>
              <a:rPr lang="en-US" sz="2400" dirty="0" smtClean="0">
                <a:hlinkClick r:id="rId4"/>
              </a:rPr>
              <a:t>Intergraph</a:t>
            </a:r>
            <a:r>
              <a:rPr lang="en-US" sz="2400" dirty="0" smtClean="0"/>
              <a:t>, </a:t>
            </a:r>
            <a:r>
              <a:rPr lang="en-US" sz="2400" dirty="0" smtClean="0">
                <a:hlinkClick r:id="rId5"/>
              </a:rPr>
              <a:t>Pitney Bowes Software </a:t>
            </a:r>
            <a:r>
              <a:rPr lang="en-US" sz="2400" dirty="0" smtClean="0"/>
              <a:t>- MapInfo), </a:t>
            </a:r>
            <a:r>
              <a:rPr lang="en-US" sz="2400" dirty="0" smtClean="0">
                <a:hlinkClick r:id="rId6"/>
              </a:rPr>
              <a:t>Google</a:t>
            </a:r>
            <a:r>
              <a:rPr lang="en-US" sz="2400" dirty="0" smtClean="0"/>
              <a:t>, Oracle, and Microsoft).  </a:t>
            </a:r>
            <a:r>
              <a:rPr lang="en-US" sz="2400" dirty="0" smtClean="0">
                <a:hlinkClick r:id="rId7"/>
              </a:rPr>
              <a:t>Tom </a:t>
            </a:r>
            <a:r>
              <a:rPr lang="en-US" sz="2400" dirty="0" err="1" smtClean="0">
                <a:hlinkClick r:id="rId7"/>
              </a:rPr>
              <a:t>Tom</a:t>
            </a:r>
            <a:r>
              <a:rPr lang="en-US" sz="2400" dirty="0" smtClean="0"/>
              <a:t> and </a:t>
            </a:r>
            <a:r>
              <a:rPr lang="en-US" sz="2400" dirty="0" err="1" smtClean="0">
                <a:hlinkClick r:id="rId8"/>
              </a:rPr>
              <a:t>Navteq</a:t>
            </a:r>
            <a:r>
              <a:rPr lang="en-US" sz="2400" dirty="0" smtClean="0"/>
              <a:t> provide exact base maps of earth, roads, traffic, and other features.  </a:t>
            </a:r>
          </a:p>
          <a:p>
            <a:pPr eaLnBrk="1" hangingPunct="1">
              <a:lnSpc>
                <a:spcPct val="80000"/>
              </a:lnSpc>
              <a:buFontTx/>
              <a:buNone/>
            </a:pPr>
            <a:r>
              <a:rPr lang="en-US" sz="2400" dirty="0" smtClean="0"/>
              <a:t> </a:t>
            </a:r>
          </a:p>
          <a:p>
            <a:pPr eaLnBrk="1" hangingPunct="1">
              <a:lnSpc>
                <a:spcPct val="80000"/>
              </a:lnSpc>
            </a:pPr>
            <a:r>
              <a:rPr lang="en-US" sz="2400" dirty="0" smtClean="0">
                <a:hlinkClick r:id="rId9"/>
              </a:rPr>
              <a:t>Apple</a:t>
            </a:r>
            <a:r>
              <a:rPr lang="en-US" sz="2400" dirty="0" smtClean="0"/>
              <a:t> in 2012 tried to get into mapping, but stumbled badly and returned to Google maps.</a:t>
            </a:r>
          </a:p>
          <a:p>
            <a:pPr eaLnBrk="1" hangingPunct="1">
              <a:lnSpc>
                <a:spcPct val="80000"/>
              </a:lnSpc>
            </a:pPr>
            <a:r>
              <a:rPr lang="en-US" sz="2400" dirty="0" smtClean="0"/>
              <a:t>Post-note: In 2013 Apple purchased GPS firm </a:t>
            </a:r>
            <a:r>
              <a:rPr lang="en-US" sz="2400" dirty="0" err="1" smtClean="0"/>
              <a:t>WifiSLAM</a:t>
            </a:r>
            <a:r>
              <a:rPr lang="en-US" sz="2400" dirty="0" smtClean="0"/>
              <a:t>. </a:t>
            </a:r>
          </a:p>
        </p:txBody>
      </p:sp>
      <p:sp>
        <p:nvSpPr>
          <p:cNvPr id="2" name="Slide Number Placeholder 1"/>
          <p:cNvSpPr>
            <a:spLocks noGrp="1"/>
          </p:cNvSpPr>
          <p:nvPr>
            <p:ph type="sldNum" sz="quarter" idx="11"/>
          </p:nvPr>
        </p:nvSpPr>
        <p:spPr/>
        <p:txBody>
          <a:bodyPr/>
          <a:lstStyle/>
          <a:p>
            <a:pPr>
              <a:defRPr/>
            </a:pPr>
            <a:fld id="{251DAC02-F61E-4BC3-B922-F53042806620}"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563562"/>
          </a:xfrm>
        </p:spPr>
        <p:txBody>
          <a:bodyPr/>
          <a:lstStyle/>
          <a:p>
            <a:pPr eaLnBrk="1" hangingPunct="1"/>
            <a:r>
              <a:rPr lang="en-US" smtClean="0"/>
              <a:t>GIS Data</a:t>
            </a:r>
          </a:p>
        </p:txBody>
      </p:sp>
      <p:sp>
        <p:nvSpPr>
          <p:cNvPr id="21507" name="Rectangle 3"/>
          <p:cNvSpPr>
            <a:spLocks noGrp="1" noChangeArrowheads="1"/>
          </p:cNvSpPr>
          <p:nvPr>
            <p:ph type="body" idx="1"/>
          </p:nvPr>
        </p:nvSpPr>
        <p:spPr>
          <a:xfrm>
            <a:off x="533400" y="914400"/>
            <a:ext cx="8229600" cy="4525963"/>
          </a:xfrm>
        </p:spPr>
        <p:txBody>
          <a:bodyPr/>
          <a:lstStyle/>
          <a:p>
            <a:pPr eaLnBrk="1" hangingPunct="1">
              <a:lnSpc>
                <a:spcPct val="90000"/>
              </a:lnSpc>
            </a:pPr>
            <a:r>
              <a:rPr lang="en-US" sz="2000" dirty="0" smtClean="0"/>
              <a:t>In the U.S.,  the GIS industry received the “gift” of massive government spatial data.  The data comes from such agencies as the U.S. Geological Service, U.S. Census Bureau, intelligence agencies (restricted), meteorological services, NASA.</a:t>
            </a:r>
          </a:p>
          <a:p>
            <a:pPr eaLnBrk="1" hangingPunct="1">
              <a:lnSpc>
                <a:spcPct val="90000"/>
              </a:lnSpc>
            </a:pPr>
            <a:endParaRPr lang="en-US" sz="2000" dirty="0" smtClean="0"/>
          </a:p>
          <a:p>
            <a:pPr eaLnBrk="1" hangingPunct="1">
              <a:lnSpc>
                <a:spcPct val="90000"/>
              </a:lnSpc>
            </a:pPr>
            <a:r>
              <a:rPr lang="en-US" sz="2000" dirty="0" smtClean="0"/>
              <a:t>Businesses have proprietary data.</a:t>
            </a:r>
          </a:p>
          <a:p>
            <a:pPr eaLnBrk="1" hangingPunct="1">
              <a:lnSpc>
                <a:spcPct val="90000"/>
              </a:lnSpc>
            </a:pPr>
            <a:endParaRPr lang="en-US" sz="2000" dirty="0" smtClean="0"/>
          </a:p>
          <a:p>
            <a:pPr eaLnBrk="1" hangingPunct="1">
              <a:lnSpc>
                <a:spcPct val="90000"/>
              </a:lnSpc>
            </a:pPr>
            <a:r>
              <a:rPr lang="en-US" sz="2000" dirty="0" smtClean="0"/>
              <a:t>Business spatial data providers.</a:t>
            </a:r>
          </a:p>
          <a:p>
            <a:pPr lvl="1" eaLnBrk="1" hangingPunct="1">
              <a:lnSpc>
                <a:spcPct val="90000"/>
              </a:lnSpc>
            </a:pPr>
            <a:r>
              <a:rPr lang="en-US" sz="2000" dirty="0" smtClean="0"/>
              <a:t>There are over twenty of them.</a:t>
            </a:r>
          </a:p>
          <a:p>
            <a:pPr lvl="1" eaLnBrk="1" hangingPunct="1">
              <a:lnSpc>
                <a:spcPct val="90000"/>
              </a:lnSpc>
            </a:pPr>
            <a:r>
              <a:rPr lang="en-US" sz="2000" dirty="0" smtClean="0"/>
              <a:t>Dunn and Bradstreet</a:t>
            </a:r>
          </a:p>
          <a:p>
            <a:pPr lvl="1" eaLnBrk="1" hangingPunct="1">
              <a:lnSpc>
                <a:spcPct val="90000"/>
              </a:lnSpc>
            </a:pPr>
            <a:r>
              <a:rPr lang="en-US" sz="2000" dirty="0" smtClean="0">
                <a:hlinkClick r:id="rId3"/>
              </a:rPr>
              <a:t>Nielsen site reports </a:t>
            </a:r>
            <a:r>
              <a:rPr lang="en-US" sz="2000" dirty="0" smtClean="0"/>
              <a:t>(formerly </a:t>
            </a:r>
            <a:r>
              <a:rPr lang="en-US" sz="2000" dirty="0" err="1" smtClean="0"/>
              <a:t>Claritas</a:t>
            </a:r>
            <a:r>
              <a:rPr lang="en-US" sz="2000" dirty="0" smtClean="0"/>
              <a:t>)</a:t>
            </a:r>
          </a:p>
          <a:p>
            <a:pPr lvl="1" eaLnBrk="1" hangingPunct="1">
              <a:lnSpc>
                <a:spcPct val="90000"/>
              </a:lnSpc>
            </a:pPr>
            <a:r>
              <a:rPr lang="en-US" sz="2000" dirty="0" err="1" smtClean="0"/>
              <a:t>GDi</a:t>
            </a:r>
            <a:r>
              <a:rPr lang="en-US" sz="2000" dirty="0" smtClean="0"/>
              <a:t>  (Eastern Europe)  </a:t>
            </a:r>
          </a:p>
          <a:p>
            <a:pPr lvl="1" eaLnBrk="1" hangingPunct="1">
              <a:lnSpc>
                <a:spcPct val="90000"/>
              </a:lnSpc>
            </a:pPr>
            <a:endParaRPr lang="en-US" sz="2000" dirty="0" smtClean="0"/>
          </a:p>
          <a:p>
            <a:pPr eaLnBrk="1" hangingPunct="1">
              <a:lnSpc>
                <a:spcPct val="90000"/>
              </a:lnSpc>
            </a:pPr>
            <a:r>
              <a:rPr lang="en-US" sz="2000" dirty="0" smtClean="0">
                <a:hlinkClick r:id="rId4"/>
              </a:rPr>
              <a:t>Business Analyst </a:t>
            </a:r>
            <a:r>
              <a:rPr lang="en-US" sz="2000" dirty="0" smtClean="0"/>
              <a:t>online and desktop</a:t>
            </a:r>
          </a:p>
          <a:p>
            <a:pPr lvl="1" eaLnBrk="1" hangingPunct="1">
              <a:lnSpc>
                <a:spcPct val="90000"/>
              </a:lnSpc>
            </a:pPr>
            <a:r>
              <a:rPr lang="en-US" sz="2000" dirty="0" smtClean="0"/>
              <a:t>Has huge geospatial business data-sets for U.S. and recently Canada.   Will add 82 nations late this year.</a:t>
            </a:r>
          </a:p>
          <a:p>
            <a:pPr eaLnBrk="1" hangingPunct="1">
              <a:lnSpc>
                <a:spcPct val="90000"/>
              </a:lnSpc>
            </a:pPr>
            <a:endParaRPr lang="en-US" sz="2400" dirty="0" smtClean="0"/>
          </a:p>
          <a:p>
            <a:pPr eaLnBrk="1" hangingPunct="1">
              <a:lnSpc>
                <a:spcPct val="90000"/>
              </a:lnSpc>
            </a:pPr>
            <a:endParaRPr lang="en-US" sz="2000" dirty="0" smtClean="0"/>
          </a:p>
          <a:p>
            <a:pPr eaLnBrk="1" hangingPunct="1">
              <a:lnSpc>
                <a:spcPct val="90000"/>
              </a:lnSpc>
            </a:pPr>
            <a:endParaRPr lang="en-US" sz="2000" dirty="0" smtClean="0"/>
          </a:p>
        </p:txBody>
      </p:sp>
      <p:sp>
        <p:nvSpPr>
          <p:cNvPr id="2" name="Slide Number Placeholder 1"/>
          <p:cNvSpPr>
            <a:spLocks noGrp="1"/>
          </p:cNvSpPr>
          <p:nvPr>
            <p:ph type="sldNum" sz="quarter" idx="11"/>
          </p:nvPr>
        </p:nvSpPr>
        <p:spPr/>
        <p:txBody>
          <a:bodyPr/>
          <a:lstStyle/>
          <a:p>
            <a:pPr>
              <a:defRPr/>
            </a:pPr>
            <a:fld id="{251DAC02-F61E-4BC3-B922-F53042806620}"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Impact of GIS on Organizations</a:t>
            </a:r>
          </a:p>
        </p:txBody>
      </p:sp>
      <p:sp>
        <p:nvSpPr>
          <p:cNvPr id="27651" name="Rectangle 3"/>
          <p:cNvSpPr>
            <a:spLocks noGrp="1" noChangeArrowheads="1"/>
          </p:cNvSpPr>
          <p:nvPr>
            <p:ph type="body" idx="1"/>
          </p:nvPr>
        </p:nvSpPr>
        <p:spPr/>
        <p:txBody>
          <a:bodyPr/>
          <a:lstStyle/>
          <a:p>
            <a:pPr eaLnBrk="1" hangingPunct="1">
              <a:lnSpc>
                <a:spcPct val="90000"/>
              </a:lnSpc>
            </a:pPr>
            <a:r>
              <a:rPr lang="en-US" sz="2800" dirty="0" smtClean="0"/>
              <a:t>GIS changes job roles, alters teamwork, shifts cross-functional information exchange, and changes hierarchies.  </a:t>
            </a:r>
          </a:p>
          <a:p>
            <a:pPr eaLnBrk="1" hangingPunct="1">
              <a:lnSpc>
                <a:spcPct val="90000"/>
              </a:lnSpc>
            </a:pPr>
            <a:r>
              <a:rPr lang="en-US" sz="2800" dirty="0" smtClean="0"/>
              <a:t>Companies that were map-intensive formerly had map rooms with skilled personnel to produce, print, store, and revise maps.  </a:t>
            </a:r>
          </a:p>
          <a:p>
            <a:pPr eaLnBrk="1" hangingPunct="1">
              <a:lnSpc>
                <a:spcPct val="90000"/>
              </a:lnSpc>
            </a:pPr>
            <a:r>
              <a:rPr lang="en-US" sz="2800" dirty="0" smtClean="0"/>
              <a:t>As modern GIS becomes pervasive, the vast  preponderance of these functions are done electronically, and those remaining are done by the end users.</a:t>
            </a:r>
          </a:p>
          <a:p>
            <a:pPr eaLnBrk="1" hangingPunct="1">
              <a:lnSpc>
                <a:spcPct val="90000"/>
              </a:lnSpc>
            </a:pPr>
            <a:r>
              <a:rPr lang="en-US" sz="2800" dirty="0" smtClean="0"/>
              <a:t>   </a:t>
            </a:r>
            <a:r>
              <a:rPr lang="en-US" sz="2800" dirty="0" smtClean="0">
                <a:solidFill>
                  <a:srgbClr val="FF3300"/>
                </a:solidFill>
              </a:rPr>
              <a:t>Other impacts??</a:t>
            </a:r>
          </a:p>
        </p:txBody>
      </p:sp>
      <p:sp>
        <p:nvSpPr>
          <p:cNvPr id="2" name="Slide Number Placeholder 1"/>
          <p:cNvSpPr>
            <a:spLocks noGrp="1"/>
          </p:cNvSpPr>
          <p:nvPr>
            <p:ph type="sldNum" sz="quarter" idx="11"/>
          </p:nvPr>
        </p:nvSpPr>
        <p:spPr/>
        <p:txBody>
          <a:bodyPr/>
          <a:lstStyle/>
          <a:p>
            <a:pPr>
              <a:defRPr/>
            </a:pPr>
            <a:fld id="{251DAC02-F61E-4BC3-B922-F53042806620}"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GIS Impacts Human and Managerial Actions</a:t>
            </a:r>
            <a:endParaRPr lang="en-US" dirty="0"/>
          </a:p>
        </p:txBody>
      </p:sp>
      <p:sp>
        <p:nvSpPr>
          <p:cNvPr id="5" name="TextBox 4"/>
          <p:cNvSpPr txBox="1"/>
          <p:nvPr/>
        </p:nvSpPr>
        <p:spPr>
          <a:xfrm>
            <a:off x="546100" y="1720334"/>
            <a:ext cx="6858000" cy="400110"/>
          </a:xfrm>
          <a:prstGeom prst="rect">
            <a:avLst/>
          </a:prstGeom>
          <a:noFill/>
        </p:spPr>
        <p:txBody>
          <a:bodyPr wrap="square" rtlCol="0">
            <a:spAutoFit/>
          </a:bodyPr>
          <a:lstStyle/>
          <a:p>
            <a:r>
              <a:rPr lang="en-US" sz="2000" i="1" dirty="0" smtClean="0">
                <a:solidFill>
                  <a:srgbClr val="00B0F0"/>
                </a:solidFill>
              </a:rPr>
              <a:t>GIS alters human and managerial thinking and actions…</a:t>
            </a:r>
            <a:endParaRPr lang="en-US" sz="2000" i="1" dirty="0">
              <a:solidFill>
                <a:srgbClr val="00B0F0"/>
              </a:solidFill>
            </a:endParaRPr>
          </a:p>
        </p:txBody>
      </p:sp>
      <p:sp>
        <p:nvSpPr>
          <p:cNvPr id="6" name="Content Placeholder 3"/>
          <p:cNvSpPr txBox="1">
            <a:spLocks/>
          </p:cNvSpPr>
          <p:nvPr/>
        </p:nvSpPr>
        <p:spPr>
          <a:xfrm>
            <a:off x="533400" y="2286000"/>
            <a:ext cx="4038600" cy="38401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smtClean="0">
                <a:solidFill>
                  <a:srgbClr val="0070C0"/>
                </a:solidFill>
              </a:rPr>
              <a:t>Measure</a:t>
            </a:r>
          </a:p>
          <a:p>
            <a:r>
              <a:rPr lang="en-US" kern="0" smtClean="0">
                <a:solidFill>
                  <a:srgbClr val="0070C0"/>
                </a:solidFill>
              </a:rPr>
              <a:t>Compare</a:t>
            </a:r>
          </a:p>
          <a:p>
            <a:r>
              <a:rPr lang="en-US" kern="0" smtClean="0">
                <a:solidFill>
                  <a:srgbClr val="0070C0"/>
                </a:solidFill>
              </a:rPr>
              <a:t>Analyze</a:t>
            </a:r>
          </a:p>
          <a:p>
            <a:r>
              <a:rPr lang="en-US" kern="0" smtClean="0">
                <a:solidFill>
                  <a:srgbClr val="0070C0"/>
                </a:solidFill>
              </a:rPr>
              <a:t>Predict</a:t>
            </a:r>
          </a:p>
          <a:p>
            <a:r>
              <a:rPr lang="en-US" kern="0" smtClean="0">
                <a:solidFill>
                  <a:srgbClr val="0070C0"/>
                </a:solidFill>
              </a:rPr>
              <a:t>Decide</a:t>
            </a:r>
          </a:p>
          <a:p>
            <a:r>
              <a:rPr lang="en-US" kern="0" smtClean="0">
                <a:solidFill>
                  <a:srgbClr val="0070C0"/>
                </a:solidFill>
              </a:rPr>
              <a:t>Evaluate</a:t>
            </a:r>
            <a:endParaRPr lang="en-US" kern="0" dirty="0">
              <a:solidFill>
                <a:srgbClr val="0070C0"/>
              </a:solidFill>
            </a:endParaRPr>
          </a:p>
        </p:txBody>
      </p:sp>
      <p:sp>
        <p:nvSpPr>
          <p:cNvPr id="7" name="Content Placeholder 4"/>
          <p:cNvSpPr txBox="1">
            <a:spLocks/>
          </p:cNvSpPr>
          <p:nvPr/>
        </p:nvSpPr>
        <p:spPr>
          <a:xfrm>
            <a:off x="4648200" y="2286001"/>
            <a:ext cx="4038600" cy="3200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solidFill>
                  <a:srgbClr val="0070C0"/>
                </a:solidFill>
              </a:rPr>
              <a:t>Operate</a:t>
            </a:r>
          </a:p>
          <a:p>
            <a:r>
              <a:rPr lang="en-US" kern="0" dirty="0" smtClean="0">
                <a:solidFill>
                  <a:srgbClr val="0070C0"/>
                </a:solidFill>
              </a:rPr>
              <a:t>Manage</a:t>
            </a:r>
          </a:p>
          <a:p>
            <a:r>
              <a:rPr lang="en-US" kern="0" dirty="0" smtClean="0">
                <a:solidFill>
                  <a:srgbClr val="0070C0"/>
                </a:solidFill>
              </a:rPr>
              <a:t>Act</a:t>
            </a:r>
          </a:p>
          <a:p>
            <a:r>
              <a:rPr lang="en-US" kern="0" dirty="0" smtClean="0">
                <a:solidFill>
                  <a:srgbClr val="0070C0"/>
                </a:solidFill>
              </a:rPr>
              <a:t>Evaluate</a:t>
            </a:r>
          </a:p>
          <a:p>
            <a:r>
              <a:rPr lang="en-US" kern="0" dirty="0" smtClean="0">
                <a:solidFill>
                  <a:srgbClr val="0070C0"/>
                </a:solidFill>
              </a:rPr>
              <a:t>Consider Ethical aspects</a:t>
            </a:r>
            <a:endParaRPr lang="en-US" kern="0" dirty="0">
              <a:solidFill>
                <a:srgbClr val="0070C0"/>
              </a:solidFill>
            </a:endParaRPr>
          </a:p>
        </p:txBody>
      </p:sp>
      <p:sp>
        <p:nvSpPr>
          <p:cNvPr id="9" name="Slide Number Placeholder 1"/>
          <p:cNvSpPr txBox="1">
            <a:spLocks/>
          </p:cNvSpPr>
          <p:nvPr/>
        </p:nvSpPr>
        <p:spPr>
          <a:xfrm>
            <a:off x="8589084" y="6358441"/>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251DAC02-F61E-4BC3-B922-F53042806620}" type="slidenum">
              <a:rPr lang="en-US" smtClean="0"/>
              <a:pPr>
                <a:defRPr/>
              </a:pPr>
              <a:t>25</a:t>
            </a:fld>
            <a:endParaRPr lang="en-US" dirty="0"/>
          </a:p>
        </p:txBody>
      </p:sp>
    </p:spTree>
    <p:extLst>
      <p:ext uri="{BB962C8B-B14F-4D97-AF65-F5344CB8AC3E}">
        <p14:creationId xmlns:p14="http://schemas.microsoft.com/office/powerpoint/2010/main" val="2215735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now Spatial at C-level, and senior executive level</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err="1" smtClean="0"/>
              <a:t>Ceo</a:t>
            </a:r>
            <a:r>
              <a:rPr lang="en-US" dirty="0" smtClean="0"/>
              <a:t>, </a:t>
            </a:r>
            <a:r>
              <a:rPr lang="en-US" dirty="0" err="1" smtClean="0"/>
              <a:t>Cio</a:t>
            </a:r>
            <a:r>
              <a:rPr lang="en-US" dirty="0" smtClean="0"/>
              <a:t> level. </a:t>
            </a:r>
          </a:p>
          <a:p>
            <a:pPr lvl="1"/>
            <a:r>
              <a:rPr lang="en-US" dirty="0" smtClean="0"/>
              <a:t>As GIS enables a firm’s products, and services, it becomes a strategic element for the company, i.e. at the senior executive level.</a:t>
            </a:r>
          </a:p>
          <a:p>
            <a:pPr lvl="1"/>
            <a:r>
              <a:rPr lang="en-US" dirty="0"/>
              <a:t>P</a:t>
            </a:r>
            <a:r>
              <a:rPr lang="en-US" dirty="0" smtClean="0"/>
              <a:t>rinciples of </a:t>
            </a:r>
            <a:r>
              <a:rPr lang="en-US" dirty="0" err="1" smtClean="0"/>
              <a:t>ceo</a:t>
            </a:r>
            <a:r>
              <a:rPr lang="en-US" dirty="0" smtClean="0"/>
              <a:t>/</a:t>
            </a:r>
            <a:r>
              <a:rPr lang="en-US" dirty="0" err="1" smtClean="0"/>
              <a:t>cio</a:t>
            </a:r>
            <a:r>
              <a:rPr lang="en-US" dirty="0" smtClean="0"/>
              <a:t> level MIS strategies can be modified and applied for GIS strategies.</a:t>
            </a:r>
          </a:p>
          <a:p>
            <a:pPr lvl="1"/>
            <a:r>
              <a:rPr lang="en-US" dirty="0" smtClean="0"/>
              <a:t>Examples are:</a:t>
            </a:r>
          </a:p>
          <a:p>
            <a:pPr lvl="2"/>
            <a:r>
              <a:rPr lang="en-US" dirty="0" smtClean="0"/>
              <a:t>Gap Inc. (GIS is corporate competitive feature for international real estate)</a:t>
            </a:r>
          </a:p>
          <a:p>
            <a:pPr lvl="2"/>
            <a:r>
              <a:rPr lang="en-US" dirty="0" smtClean="0"/>
              <a:t>Starbucks (GIS strategies are at C-level for location analytics)</a:t>
            </a:r>
            <a:endParaRPr lang="en-US" dirty="0"/>
          </a:p>
        </p:txBody>
      </p:sp>
      <p:sp>
        <p:nvSpPr>
          <p:cNvPr id="4" name="Slide Number Placeholder 3"/>
          <p:cNvSpPr>
            <a:spLocks noGrp="1"/>
          </p:cNvSpPr>
          <p:nvPr>
            <p:ph type="sldNum" sz="quarter" idx="11"/>
          </p:nvPr>
        </p:nvSpPr>
        <p:spPr/>
        <p:txBody>
          <a:bodyPr/>
          <a:lstStyle/>
          <a:p>
            <a:pPr>
              <a:defRPr/>
            </a:pPr>
            <a:fld id="{251DAC02-F61E-4BC3-B922-F53042806620}" type="slidenum">
              <a:rPr lang="en-US" smtClean="0"/>
              <a:pPr>
                <a:defRPr/>
              </a:pPr>
              <a:t>26</a:t>
            </a:fld>
            <a:endParaRPr lang="en-US"/>
          </a:p>
        </p:txBody>
      </p:sp>
    </p:spTree>
    <p:extLst>
      <p:ext uri="{BB962C8B-B14F-4D97-AF65-F5344CB8AC3E}">
        <p14:creationId xmlns:p14="http://schemas.microsoft.com/office/powerpoint/2010/main" val="1708830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4000" smtClean="0"/>
              <a:t>Business-GIS-IT Strategic Alignment Model</a:t>
            </a:r>
          </a:p>
        </p:txBody>
      </p:sp>
      <p:pic>
        <p:nvPicPr>
          <p:cNvPr id="87043" name="Picture 4" descr="Fig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0"/>
            <a:ext cx="8382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5"/>
          <p:cNvSpPr txBox="1">
            <a:spLocks noChangeArrowheads="1"/>
          </p:cNvSpPr>
          <p:nvPr/>
        </p:nvSpPr>
        <p:spPr bwMode="auto">
          <a:xfrm>
            <a:off x="5562600" y="6365875"/>
            <a:ext cx="3810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100" dirty="0"/>
              <a:t>(Modified from Papp, 2001)</a:t>
            </a:r>
          </a:p>
        </p:txBody>
      </p:sp>
      <p:sp>
        <p:nvSpPr>
          <p:cNvPr id="2" name="Slide Number Placeholder 1"/>
          <p:cNvSpPr>
            <a:spLocks noGrp="1"/>
          </p:cNvSpPr>
          <p:nvPr>
            <p:ph type="sldNum" sz="quarter" idx="11"/>
          </p:nvPr>
        </p:nvSpPr>
        <p:spPr/>
        <p:txBody>
          <a:bodyPr/>
          <a:lstStyle/>
          <a:p>
            <a:pPr>
              <a:defRPr/>
            </a:pPr>
            <a:fld id="{251DAC02-F61E-4BC3-B922-F53042806620}" type="slidenum">
              <a:rPr lang="en-US" smtClean="0"/>
              <a:pPr>
                <a:defRPr/>
              </a:pPr>
              <a:t>27</a:t>
            </a:fld>
            <a:endParaRPr lang="en-US"/>
          </a:p>
        </p:txBody>
      </p:sp>
    </p:spTree>
    <p:extLst>
      <p:ext uri="{BB962C8B-B14F-4D97-AF65-F5344CB8AC3E}">
        <p14:creationId xmlns:p14="http://schemas.microsoft.com/office/powerpoint/2010/main" val="1618932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pPr>
              <a:defRPr/>
            </a:pPr>
            <a:r>
              <a:rPr lang="en-US" i="1" dirty="0" smtClean="0">
                <a:solidFill>
                  <a:schemeClr val="accent2">
                    <a:lumMod val="60000"/>
                    <a:lumOff val="40000"/>
                  </a:schemeClr>
                </a:solidFill>
              </a:rPr>
              <a:t>Spatial Analysis and Spatial Statistics:</a:t>
            </a:r>
            <a:br>
              <a:rPr lang="en-US" i="1" dirty="0" smtClean="0">
                <a:solidFill>
                  <a:schemeClr val="accent2">
                    <a:lumMod val="60000"/>
                    <a:lumOff val="40000"/>
                  </a:schemeClr>
                </a:solidFill>
              </a:rPr>
            </a:br>
            <a:r>
              <a:rPr lang="en-US" sz="3200" i="1" dirty="0" smtClean="0">
                <a:solidFill>
                  <a:schemeClr val="accent2">
                    <a:lumMod val="60000"/>
                    <a:lumOff val="40000"/>
                  </a:schemeClr>
                </a:solidFill>
              </a:rPr>
              <a:t>Discovering trends and patterns</a:t>
            </a:r>
            <a:br>
              <a:rPr lang="en-US" sz="3200" i="1" dirty="0" smtClean="0">
                <a:solidFill>
                  <a:schemeClr val="accent2">
                    <a:lumMod val="60000"/>
                    <a:lumOff val="40000"/>
                  </a:schemeClr>
                </a:solidFill>
              </a:rPr>
            </a:br>
            <a:r>
              <a:rPr lang="en-US" i="1" dirty="0">
                <a:solidFill>
                  <a:schemeClr val="accent2">
                    <a:lumMod val="60000"/>
                    <a:lumOff val="40000"/>
                  </a:schemeClr>
                </a:solidFill>
              </a:rPr>
              <a:t/>
            </a:r>
            <a:br>
              <a:rPr lang="en-US" i="1" dirty="0">
                <a:solidFill>
                  <a:schemeClr val="accent2">
                    <a:lumMod val="60000"/>
                    <a:lumOff val="40000"/>
                  </a:schemeClr>
                </a:solidFill>
              </a:rPr>
            </a:br>
            <a:r>
              <a:rPr lang="en-US" sz="2800" i="1" dirty="0" smtClean="0">
                <a:solidFill>
                  <a:schemeClr val="accent2">
                    <a:lumMod val="60000"/>
                    <a:lumOff val="40000"/>
                  </a:schemeClr>
                </a:solidFill>
              </a:rPr>
              <a:t>James Pick, University of Redlands*</a:t>
            </a:r>
            <a:br>
              <a:rPr lang="en-US" sz="2800" i="1" dirty="0" smtClean="0">
                <a:solidFill>
                  <a:schemeClr val="accent2">
                    <a:lumMod val="60000"/>
                    <a:lumOff val="40000"/>
                  </a:schemeClr>
                </a:solidFill>
              </a:rPr>
            </a:br>
            <a:r>
              <a:rPr lang="en-US" sz="2800" i="1" dirty="0">
                <a:solidFill>
                  <a:schemeClr val="accent2">
                    <a:lumMod val="60000"/>
                    <a:lumOff val="40000"/>
                  </a:schemeClr>
                </a:solidFill>
              </a:rPr>
              <a:t/>
            </a:r>
            <a:br>
              <a:rPr lang="en-US" sz="2800" i="1" dirty="0">
                <a:solidFill>
                  <a:schemeClr val="accent2">
                    <a:lumMod val="60000"/>
                    <a:lumOff val="40000"/>
                  </a:schemeClr>
                </a:solidFill>
              </a:rPr>
            </a:br>
            <a:r>
              <a:rPr lang="en-US" sz="2800" i="1" dirty="0" smtClean="0">
                <a:solidFill>
                  <a:schemeClr val="accent2">
                    <a:lumMod val="60000"/>
                    <a:lumOff val="40000"/>
                  </a:schemeClr>
                </a:solidFill>
              </a:rPr>
              <a:t/>
            </a:r>
            <a:br>
              <a:rPr lang="en-US" sz="2800" i="1" dirty="0" smtClean="0">
                <a:solidFill>
                  <a:schemeClr val="accent2">
                    <a:lumMod val="60000"/>
                    <a:lumOff val="40000"/>
                  </a:schemeClr>
                </a:solidFill>
              </a:rPr>
            </a:br>
            <a:r>
              <a:rPr lang="en-US" sz="1600" i="1" dirty="0">
                <a:solidFill>
                  <a:schemeClr val="accent2">
                    <a:lumMod val="60000"/>
                    <a:lumOff val="40000"/>
                  </a:schemeClr>
                </a:solidFill>
              </a:rPr>
              <a:t/>
            </a:r>
            <a:br>
              <a:rPr lang="en-US" sz="1600" i="1" dirty="0">
                <a:solidFill>
                  <a:schemeClr val="accent2">
                    <a:lumMod val="60000"/>
                    <a:lumOff val="40000"/>
                  </a:schemeClr>
                </a:solidFill>
              </a:rPr>
            </a:br>
            <a:r>
              <a:rPr lang="en-US" sz="1600" i="1" dirty="0" smtClean="0">
                <a:solidFill>
                  <a:schemeClr val="accent2">
                    <a:lumMod val="60000"/>
                    <a:lumOff val="40000"/>
                  </a:schemeClr>
                </a:solidFill>
              </a:rPr>
              <a:t>* Dan </a:t>
            </a:r>
            <a:r>
              <a:rPr lang="en-US" sz="1600" i="1" dirty="0" err="1" smtClean="0">
                <a:solidFill>
                  <a:schemeClr val="accent2">
                    <a:lumMod val="60000"/>
                    <a:lumOff val="40000"/>
                  </a:schemeClr>
                </a:solidFill>
              </a:rPr>
              <a:t>Farkas</a:t>
            </a:r>
            <a:r>
              <a:rPr lang="en-US" sz="1600" i="1" dirty="0" smtClean="0">
                <a:solidFill>
                  <a:schemeClr val="accent2">
                    <a:lumMod val="60000"/>
                    <a:lumOff val="40000"/>
                  </a:schemeClr>
                </a:solidFill>
              </a:rPr>
              <a:t>, Pace University, collaborated in preparing these slides</a:t>
            </a:r>
            <a:r>
              <a:rPr lang="en-US" sz="2800" i="1" dirty="0" smtClean="0">
                <a:solidFill>
                  <a:schemeClr val="accent2">
                    <a:lumMod val="60000"/>
                    <a:lumOff val="40000"/>
                  </a:schemeClr>
                </a:solidFill>
              </a:rPr>
              <a:t/>
            </a:r>
            <a:br>
              <a:rPr lang="en-US" sz="2800" i="1" dirty="0" smtClean="0">
                <a:solidFill>
                  <a:schemeClr val="accent2">
                    <a:lumMod val="60000"/>
                    <a:lumOff val="40000"/>
                  </a:schemeClr>
                </a:solidFill>
              </a:rPr>
            </a:br>
            <a:r>
              <a:rPr lang="en-US" sz="2800" i="1" dirty="0">
                <a:solidFill>
                  <a:schemeClr val="accent2">
                    <a:lumMod val="60000"/>
                    <a:lumOff val="40000"/>
                  </a:schemeClr>
                </a:solidFill>
              </a:rPr>
              <a:t/>
            </a:r>
            <a:br>
              <a:rPr lang="en-US" sz="2800" i="1" dirty="0">
                <a:solidFill>
                  <a:schemeClr val="accent2">
                    <a:lumMod val="60000"/>
                    <a:lumOff val="40000"/>
                  </a:schemeClr>
                </a:solidFill>
              </a:rPr>
            </a:br>
            <a:endParaRPr lang="en-US" sz="2800" i="1" dirty="0">
              <a:solidFill>
                <a:schemeClr val="accent2">
                  <a:lumMod val="60000"/>
                  <a:lumOff val="40000"/>
                </a:schemeClr>
              </a:solidFill>
            </a:endParaRPr>
          </a:p>
        </p:txBody>
      </p:sp>
      <p:sp>
        <p:nvSpPr>
          <p:cNvPr id="3" name="Slide Number Placeholder 2"/>
          <p:cNvSpPr>
            <a:spLocks noGrp="1"/>
          </p:cNvSpPr>
          <p:nvPr>
            <p:ph type="sldNum" sz="quarter" idx="11"/>
          </p:nvPr>
        </p:nvSpPr>
        <p:spPr/>
        <p:txBody>
          <a:bodyPr/>
          <a:lstStyle/>
          <a:p>
            <a:pPr>
              <a:defRPr/>
            </a:pPr>
            <a:fld id="{251DAC02-F61E-4BC3-B922-F53042806620}" type="slidenum">
              <a:rPr lang="en-US" smtClean="0"/>
              <a:pPr>
                <a:defRPr/>
              </a:pPr>
              <a:t>28</a:t>
            </a:fld>
            <a:endParaRPr lang="en-US"/>
          </a:p>
        </p:txBody>
      </p:sp>
    </p:spTree>
    <p:extLst>
      <p:ext uri="{BB962C8B-B14F-4D97-AF65-F5344CB8AC3E}">
        <p14:creationId xmlns:p14="http://schemas.microsoft.com/office/powerpoint/2010/main" val="2909557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Analysis is more than looking at a map	</a:t>
            </a:r>
            <a:endParaRPr lang="en-US" dirty="0"/>
          </a:p>
        </p:txBody>
      </p:sp>
      <p:sp>
        <p:nvSpPr>
          <p:cNvPr id="3" name="Content Placeholder 2"/>
          <p:cNvSpPr>
            <a:spLocks noGrp="1"/>
          </p:cNvSpPr>
          <p:nvPr>
            <p:ph sz="half" idx="1"/>
          </p:nvPr>
        </p:nvSpPr>
        <p:spPr/>
        <p:txBody>
          <a:bodyPr>
            <a:noAutofit/>
          </a:bodyPr>
          <a:lstStyle/>
          <a:p>
            <a:r>
              <a:rPr lang="en-US" sz="3200" dirty="0" smtClean="0"/>
              <a:t>Show Trends and Patterns</a:t>
            </a:r>
          </a:p>
          <a:p>
            <a:r>
              <a:rPr lang="en-US" sz="3200" dirty="0" smtClean="0"/>
              <a:t>Select features</a:t>
            </a:r>
          </a:p>
          <a:p>
            <a:r>
              <a:rPr lang="en-US" sz="3200" dirty="0" smtClean="0"/>
              <a:t>Show relationships between features and layers</a:t>
            </a:r>
          </a:p>
          <a:p>
            <a:r>
              <a:rPr lang="en-US" sz="3200" dirty="0" smtClean="0"/>
              <a:t>Perform proximity analysis</a:t>
            </a:r>
            <a:endParaRPr lang="en-US" sz="3200" dirty="0"/>
          </a:p>
        </p:txBody>
      </p:sp>
      <p:sp>
        <p:nvSpPr>
          <p:cNvPr id="4" name="Content Placeholder 3"/>
          <p:cNvSpPr>
            <a:spLocks noGrp="1"/>
          </p:cNvSpPr>
          <p:nvPr>
            <p:ph sz="half" idx="2"/>
          </p:nvPr>
        </p:nvSpPr>
        <p:spPr/>
        <p:txBody>
          <a:bodyPr/>
          <a:lstStyle/>
          <a:p>
            <a:pPr marL="0" indent="0">
              <a:buNone/>
            </a:pP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291085" y="2502708"/>
            <a:ext cx="2347523" cy="2997171"/>
          </a:xfrm>
          <a:prstGeom prst="rect">
            <a:avLst/>
          </a:prstGeom>
        </p:spPr>
      </p:pic>
    </p:spTree>
    <p:extLst>
      <p:ext uri="{BB962C8B-B14F-4D97-AF65-F5344CB8AC3E}">
        <p14:creationId xmlns:p14="http://schemas.microsoft.com/office/powerpoint/2010/main" val="3699312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1668"/>
            <a:ext cx="3886200" cy="369332"/>
          </a:xfrm>
          <a:prstGeom prst="rect">
            <a:avLst/>
          </a:prstGeom>
          <a:noFill/>
        </p:spPr>
        <p:txBody>
          <a:bodyPr wrap="square" rtlCol="0">
            <a:spAutoFit/>
          </a:bodyPr>
          <a:lstStyle/>
          <a:p>
            <a:pPr algn="ctr"/>
            <a:r>
              <a:rPr lang="en-US" dirty="0" smtClean="0"/>
              <a:t>GIS Workshop Agenda </a:t>
            </a:r>
            <a:r>
              <a:rPr lang="en-US" sz="1600" dirty="0" smtClean="0"/>
              <a:t>(cont.)</a:t>
            </a:r>
            <a:endParaRPr lang="en-US" sz="1600"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4312" y="514350"/>
            <a:ext cx="6096000"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515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Features	</a:t>
            </a:r>
            <a:endParaRPr lang="en-US" dirty="0"/>
          </a:p>
        </p:txBody>
      </p:sp>
      <p:sp>
        <p:nvSpPr>
          <p:cNvPr id="3" name="Content Placeholder 2"/>
          <p:cNvSpPr>
            <a:spLocks noGrp="1"/>
          </p:cNvSpPr>
          <p:nvPr>
            <p:ph sz="half" idx="1"/>
          </p:nvPr>
        </p:nvSpPr>
        <p:spPr/>
        <p:txBody>
          <a:bodyPr/>
          <a:lstStyle/>
          <a:p>
            <a:r>
              <a:rPr lang="en-US" dirty="0" smtClean="0"/>
              <a:t>By Attribute:</a:t>
            </a:r>
          </a:p>
          <a:p>
            <a:pPr marL="457200" lvl="1" indent="0">
              <a:buNone/>
            </a:pPr>
            <a:r>
              <a:rPr lang="en-US" dirty="0" smtClean="0"/>
              <a:t>Use values and selection criteria to highlight features</a:t>
            </a:r>
          </a:p>
          <a:p>
            <a:r>
              <a:rPr lang="en-US" dirty="0" smtClean="0"/>
              <a:t>By Location: </a:t>
            </a:r>
          </a:p>
          <a:p>
            <a:pPr marL="457200" lvl="1" indent="0">
              <a:buNone/>
            </a:pPr>
            <a:r>
              <a:rPr lang="en-US" dirty="0" smtClean="0"/>
              <a:t>Use topographical relationships (e.g. contained in) to identify features</a:t>
            </a:r>
            <a:endParaRPr lang="en-US" dirty="0"/>
          </a:p>
        </p:txBody>
      </p:sp>
      <p:pic>
        <p:nvPicPr>
          <p:cNvPr id="5" name="Content Placeholder 4"/>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80892" y="1419168"/>
            <a:ext cx="2742572" cy="2702707"/>
          </a:xfrm>
          <a:prstGeom prst="rect">
            <a:avLst/>
          </a:prstGeom>
        </p:spPr>
      </p:pic>
      <p:pic>
        <p:nvPicPr>
          <p:cNvPr id="6" name="Content Placeholder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441182" y="4001295"/>
            <a:ext cx="2742572" cy="2439699"/>
          </a:xfrm>
          <a:prstGeom prst="rect">
            <a:avLst/>
          </a:prstGeom>
        </p:spPr>
      </p:pic>
    </p:spTree>
    <p:extLst>
      <p:ext uri="{BB962C8B-B14F-4D97-AF65-F5344CB8AC3E}">
        <p14:creationId xmlns:p14="http://schemas.microsoft.com/office/powerpoint/2010/main" val="1345396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maps</a:t>
            </a:r>
            <a:endParaRPr lang="en-US" dirty="0"/>
          </a:p>
        </p:txBody>
      </p:sp>
      <p:sp>
        <p:nvSpPr>
          <p:cNvPr id="3" name="Content Placeholder 2"/>
          <p:cNvSpPr>
            <a:spLocks noGrp="1"/>
          </p:cNvSpPr>
          <p:nvPr>
            <p:ph sz="half" idx="1"/>
          </p:nvPr>
        </p:nvSpPr>
        <p:spPr/>
        <p:txBody>
          <a:bodyPr/>
          <a:lstStyle/>
          <a:p>
            <a:r>
              <a:rPr lang="en-US" dirty="0" smtClean="0"/>
              <a:t>Use attribute value ranges to determine categories features</a:t>
            </a:r>
          </a:p>
          <a:p>
            <a:r>
              <a:rPr lang="en-US" dirty="0" smtClean="0"/>
              <a:t>Establish the number of classes</a:t>
            </a:r>
          </a:p>
          <a:p>
            <a:r>
              <a:rPr lang="en-US" dirty="0" smtClean="0"/>
              <a:t>Establish how the distribution in to classes is made (e.g., </a:t>
            </a:r>
            <a:r>
              <a:rPr lang="en-US" dirty="0" err="1" smtClean="0"/>
              <a:t>quantile</a:t>
            </a:r>
            <a:r>
              <a:rPr lang="en-US" dirty="0" smtClean="0"/>
              <a:t> – equal number in each range)</a:t>
            </a:r>
          </a:p>
          <a:p>
            <a:pPr marL="0" indent="0">
              <a:buNone/>
            </a:pPr>
            <a:endParaRPr lang="en-US" dirty="0"/>
          </a:p>
        </p:txBody>
      </p:sp>
      <p:sp>
        <p:nvSpPr>
          <p:cNvPr id="4" name="Content Placeholder 3"/>
          <p:cNvSpPr>
            <a:spLocks noGrp="1"/>
          </p:cNvSpPr>
          <p:nvPr>
            <p:ph sz="half" idx="2"/>
          </p:nvPr>
        </p:nvSpPr>
        <p:spPr/>
        <p:txBody>
          <a:bodyPr/>
          <a:lstStyle/>
          <a:p>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717608" y="1268963"/>
            <a:ext cx="3709284" cy="4677776"/>
          </a:xfrm>
          <a:prstGeom prst="rect">
            <a:avLst/>
          </a:prstGeom>
        </p:spPr>
      </p:pic>
    </p:spTree>
    <p:extLst>
      <p:ext uri="{BB962C8B-B14F-4D97-AF65-F5344CB8AC3E}">
        <p14:creationId xmlns:p14="http://schemas.microsoft.com/office/powerpoint/2010/main" val="2908471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Buffers and Drive-time Analysis</a:t>
            </a:r>
            <a:endParaRPr lang="en-US" dirty="0"/>
          </a:p>
        </p:txBody>
      </p:sp>
      <p:sp>
        <p:nvSpPr>
          <p:cNvPr id="3" name="Content Placeholder 2"/>
          <p:cNvSpPr>
            <a:spLocks noGrp="1"/>
          </p:cNvSpPr>
          <p:nvPr>
            <p:ph sz="half" idx="1"/>
          </p:nvPr>
        </p:nvSpPr>
        <p:spPr/>
        <p:txBody>
          <a:bodyPr/>
          <a:lstStyle/>
          <a:p>
            <a:r>
              <a:rPr lang="en-US" dirty="0" smtClean="0"/>
              <a:t>Buffers</a:t>
            </a:r>
          </a:p>
          <a:p>
            <a:pPr marL="457200" lvl="1" indent="0">
              <a:buNone/>
            </a:pPr>
            <a:r>
              <a:rPr lang="en-US" dirty="0" smtClean="0"/>
              <a:t>Show, based on distance areas around features.  Good to visualize proximity.</a:t>
            </a:r>
          </a:p>
          <a:p>
            <a:r>
              <a:rPr lang="en-US" dirty="0" smtClean="0"/>
              <a:t>Drive-time</a:t>
            </a:r>
          </a:p>
          <a:p>
            <a:pPr marL="457200" lvl="1" indent="0">
              <a:buNone/>
            </a:pPr>
            <a:r>
              <a:rPr lang="en-US" dirty="0" smtClean="0"/>
              <a:t>Based on driving conditions and road, establish buffers around features.</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096934" y="1440534"/>
            <a:ext cx="2532921" cy="2487259"/>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096934" y="3927792"/>
            <a:ext cx="2532921" cy="2384108"/>
          </a:xfrm>
          <a:prstGeom prst="rect">
            <a:avLst/>
          </a:prstGeom>
        </p:spPr>
      </p:pic>
    </p:spTree>
    <p:extLst>
      <p:ext uri="{BB962C8B-B14F-4D97-AF65-F5344CB8AC3E}">
        <p14:creationId xmlns:p14="http://schemas.microsoft.com/office/powerpoint/2010/main" val="3230332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Proximity Zones:</a:t>
            </a:r>
            <a:br>
              <a:rPr lang="en-US" dirty="0" smtClean="0"/>
            </a:br>
            <a:r>
              <a:rPr lang="en-US" dirty="0" err="1" smtClean="0"/>
              <a:t>Thiessen</a:t>
            </a:r>
            <a:r>
              <a:rPr lang="en-US" dirty="0" smtClean="0"/>
              <a:t> Polygons</a:t>
            </a:r>
            <a:endParaRPr lang="en-US" dirty="0"/>
          </a:p>
        </p:txBody>
      </p:sp>
      <p:sp>
        <p:nvSpPr>
          <p:cNvPr id="3" name="Content Placeholder 2"/>
          <p:cNvSpPr>
            <a:spLocks noGrp="1"/>
          </p:cNvSpPr>
          <p:nvPr>
            <p:ph sz="half" idx="1"/>
          </p:nvPr>
        </p:nvSpPr>
        <p:spPr/>
        <p:txBody>
          <a:bodyPr/>
          <a:lstStyle/>
          <a:p>
            <a:r>
              <a:rPr lang="en-US" sz="2400" dirty="0"/>
              <a:t>identify areas of shortest distance in point </a:t>
            </a:r>
            <a:r>
              <a:rPr lang="en-US" sz="2400" dirty="0" smtClean="0"/>
              <a:t>layers</a:t>
            </a:r>
          </a:p>
          <a:p>
            <a:r>
              <a:rPr lang="en-US" sz="2400" dirty="0"/>
              <a:t>each point </a:t>
            </a:r>
            <a:r>
              <a:rPr lang="en-US" sz="2400" dirty="0" smtClean="0"/>
              <a:t>has the </a:t>
            </a:r>
            <a:r>
              <a:rPr lang="en-US" sz="2400" dirty="0"/>
              <a:t>property that all locations within the polygon are closest </a:t>
            </a:r>
            <a:r>
              <a:rPr lang="en-US" sz="2400" dirty="0" smtClean="0"/>
              <a:t>that polygon’s center</a:t>
            </a:r>
          </a:p>
          <a:p>
            <a:r>
              <a:rPr lang="en-US" sz="2400" dirty="0" smtClean="0"/>
              <a:t>In this example, with an address layer, can be used to identify customer proximity to individual stores.</a:t>
            </a:r>
            <a:endParaRPr lang="en-US" sz="2400" dirty="0"/>
          </a:p>
        </p:txBody>
      </p:sp>
      <p:sp>
        <p:nvSpPr>
          <p:cNvPr id="4" name="Content Placeholder 3"/>
          <p:cNvSpPr>
            <a:spLocks noGrp="1"/>
          </p:cNvSpPr>
          <p:nvPr>
            <p:ph sz="half" idx="2"/>
          </p:nvPr>
        </p:nvSpPr>
        <p:spPr/>
        <p:txBody>
          <a:bodyPr/>
          <a:lstStyle/>
          <a:p>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910667" y="2496220"/>
            <a:ext cx="3264059" cy="3351424"/>
          </a:xfrm>
          <a:prstGeom prst="rect">
            <a:avLst/>
          </a:prstGeom>
        </p:spPr>
      </p:pic>
    </p:spTree>
    <p:extLst>
      <p:ext uri="{BB962C8B-B14F-4D97-AF65-F5344CB8AC3E}">
        <p14:creationId xmlns:p14="http://schemas.microsoft.com/office/powerpoint/2010/main" val="67230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a:t>
            </a:r>
            <a:endParaRPr lang="en-US" dirty="0"/>
          </a:p>
        </p:txBody>
      </p:sp>
      <p:sp>
        <p:nvSpPr>
          <p:cNvPr id="3" name="Content Placeholder 2"/>
          <p:cNvSpPr>
            <a:spLocks noGrp="1"/>
          </p:cNvSpPr>
          <p:nvPr>
            <p:ph sz="half" idx="1"/>
          </p:nvPr>
        </p:nvSpPr>
        <p:spPr>
          <a:xfrm>
            <a:off x="381000" y="1219200"/>
            <a:ext cx="4038600" cy="4525963"/>
          </a:xfrm>
        </p:spPr>
        <p:txBody>
          <a:bodyPr/>
          <a:lstStyle/>
          <a:p>
            <a:r>
              <a:rPr lang="en-US" dirty="0" smtClean="0"/>
              <a:t>Calculate a density value for geographic </a:t>
            </a:r>
            <a:r>
              <a:rPr lang="en-US" dirty="0"/>
              <a:t>feature (e.g. a county</a:t>
            </a:r>
            <a:r>
              <a:rPr lang="en-US" dirty="0" smtClean="0"/>
              <a:t>)</a:t>
            </a:r>
          </a:p>
          <a:p>
            <a:r>
              <a:rPr lang="en-US" dirty="0" smtClean="0"/>
              <a:t>Creates </a:t>
            </a:r>
            <a:r>
              <a:rPr lang="en-US" dirty="0"/>
              <a:t>shaded </a:t>
            </a:r>
            <a:r>
              <a:rPr lang="en-US" dirty="0" smtClean="0"/>
              <a:t>layer in </a:t>
            </a:r>
            <a:r>
              <a:rPr lang="en-US" dirty="0"/>
              <a:t>which points, for example, are looked at </a:t>
            </a:r>
            <a:r>
              <a:rPr lang="en-US" dirty="0" smtClean="0"/>
              <a:t>independently from a </a:t>
            </a:r>
            <a:r>
              <a:rPr lang="en-US" dirty="0"/>
              <a:t>geographic feature, but analyzed over the extent of the map</a:t>
            </a:r>
            <a:r>
              <a:rPr lang="en-US" dirty="0" smtClean="0"/>
              <a:t>.</a:t>
            </a:r>
          </a:p>
          <a:p>
            <a:r>
              <a:rPr lang="en-US" dirty="0" smtClean="0"/>
              <a:t>1854 London Cholera outbreak</a:t>
            </a:r>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5105400" y="1371600"/>
            <a:ext cx="3095492" cy="4127322"/>
          </a:xfrm>
          <a:prstGeom prst="rect">
            <a:avLst/>
          </a:prstGeom>
        </p:spPr>
      </p:pic>
      <p:pic>
        <p:nvPicPr>
          <p:cNvPr id="6" name="Picture 5"/>
          <p:cNvPicPr>
            <a:picLocks noChangeAspect="1"/>
          </p:cNvPicPr>
          <p:nvPr/>
        </p:nvPicPr>
        <p:blipFill>
          <a:blip r:embed="rId3" cstate="print"/>
          <a:stretch>
            <a:fillRect/>
          </a:stretch>
        </p:blipFill>
        <p:spPr>
          <a:xfrm>
            <a:off x="5029200" y="5442580"/>
            <a:ext cx="4162619" cy="1042506"/>
          </a:xfrm>
          <a:prstGeom prst="rect">
            <a:avLst/>
          </a:prstGeom>
        </p:spPr>
      </p:pic>
    </p:spTree>
    <p:extLst>
      <p:ext uri="{BB962C8B-B14F-4D97-AF65-F5344CB8AC3E}">
        <p14:creationId xmlns:p14="http://schemas.microsoft.com/office/powerpoint/2010/main" val="479490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consumer behavior: Huff Models</a:t>
            </a:r>
            <a:endParaRPr lang="en-US" dirty="0"/>
          </a:p>
        </p:txBody>
      </p:sp>
      <p:sp>
        <p:nvSpPr>
          <p:cNvPr id="3" name="Content Placeholder 2"/>
          <p:cNvSpPr>
            <a:spLocks noGrp="1"/>
          </p:cNvSpPr>
          <p:nvPr>
            <p:ph sz="half" idx="1"/>
          </p:nvPr>
        </p:nvSpPr>
        <p:spPr/>
        <p:txBody>
          <a:bodyPr/>
          <a:lstStyle/>
          <a:p>
            <a:r>
              <a:rPr lang="en-US" dirty="0" smtClean="0"/>
              <a:t>Originally, consumer store location probability of choice based on distance and size</a:t>
            </a:r>
          </a:p>
          <a:p>
            <a:r>
              <a:rPr lang="en-US" dirty="0" smtClean="0"/>
              <a:t>Generalizes to different variables</a:t>
            </a:r>
          </a:p>
          <a:p>
            <a:r>
              <a:rPr lang="en-US" dirty="0" smtClean="0"/>
              <a:t>Gravity Model: Probability goes down as distance increases</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953001" y="2485319"/>
            <a:ext cx="3307688" cy="3294592"/>
          </a:xfrm>
          <a:prstGeom prst="rect">
            <a:avLst/>
          </a:prstGeom>
        </p:spPr>
      </p:pic>
    </p:spTree>
    <p:extLst>
      <p:ext uri="{BB962C8B-B14F-4D97-AF65-F5344CB8AC3E}">
        <p14:creationId xmlns:p14="http://schemas.microsoft.com/office/powerpoint/2010/main" val="689774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3200" smtClean="0">
                <a:solidFill>
                  <a:srgbClr val="00B050"/>
                </a:solidFill>
              </a:rPr>
              <a:t>Space-Time,</a:t>
            </a:r>
            <a:r>
              <a:rPr lang="en-US" sz="3200" smtClean="0"/>
              <a:t> A new and promising area in GIS, which is now available for personal use</a:t>
            </a:r>
          </a:p>
        </p:txBody>
      </p:sp>
      <p:sp>
        <p:nvSpPr>
          <p:cNvPr id="51203" name="Content Placeholder 2"/>
          <p:cNvSpPr>
            <a:spLocks noGrp="1"/>
          </p:cNvSpPr>
          <p:nvPr>
            <p:ph idx="1"/>
          </p:nvPr>
        </p:nvSpPr>
        <p:spPr>
          <a:xfrm>
            <a:off x="609600" y="1600200"/>
            <a:ext cx="7886700" cy="5032375"/>
          </a:xfrm>
        </p:spPr>
        <p:txBody>
          <a:bodyPr>
            <a:normAutofit fontScale="85000" lnSpcReduction="10000"/>
          </a:bodyPr>
          <a:lstStyle/>
          <a:p>
            <a:r>
              <a:rPr lang="en-US" sz="2600" dirty="0" smtClean="0"/>
              <a:t>Mostly GIS has been used to map and analyze phenomena at a single time point.</a:t>
            </a:r>
          </a:p>
          <a:p>
            <a:r>
              <a:rPr lang="en-US" sz="2600" dirty="0" smtClean="0"/>
              <a:t>“Space-Time” refers to new capabilities in GIS that enable the tracing of events over time as well as space.</a:t>
            </a:r>
          </a:p>
          <a:p>
            <a:pPr lvl="1"/>
            <a:r>
              <a:rPr lang="en-US" sz="2600" dirty="0" smtClean="0"/>
              <a:t>An example would be to trace a person’s routing throughout the day in 3-D.</a:t>
            </a:r>
          </a:p>
          <a:p>
            <a:pPr lvl="1"/>
            <a:r>
              <a:rPr lang="en-US" sz="2600" dirty="0" smtClean="0"/>
              <a:t>Another example would be to check on mapping of the world’s nations over time.</a:t>
            </a:r>
          </a:p>
          <a:p>
            <a:pPr lvl="2">
              <a:buFontTx/>
              <a:buNone/>
            </a:pPr>
            <a:r>
              <a:rPr lang="en-US" sz="2600" dirty="0" err="1" smtClean="0">
                <a:hlinkClick r:id="rId2"/>
              </a:rPr>
              <a:t>Gapminder</a:t>
            </a:r>
            <a:r>
              <a:rPr lang="en-US" sz="2600" dirty="0" smtClean="0"/>
              <a:t>  (</a:t>
            </a:r>
            <a:r>
              <a:rPr lang="en-US" sz="2600" dirty="0" smtClean="0">
                <a:hlinkClick r:id="rId2"/>
              </a:rPr>
              <a:t>www.gapminder.org</a:t>
            </a:r>
            <a:r>
              <a:rPr lang="en-US" sz="2600" dirty="0" smtClean="0"/>
              <a:t>) is a free, user-friendly GIS software service that allowing tracking of worldwide mapped information over time.  This capability will be built into ArcGIS Professional (winter 2015)</a:t>
            </a:r>
          </a:p>
          <a:p>
            <a:pPr lvl="1"/>
            <a:r>
              <a:rPr lang="en-US" sz="2600" dirty="0" smtClean="0"/>
              <a:t>Space-Time could be used for travel, investments, real estate, reports, and other personal uses.</a:t>
            </a:r>
          </a:p>
          <a:p>
            <a:pPr lvl="1"/>
            <a:endParaRPr lang="en-US" dirty="0" smtClean="0"/>
          </a:p>
        </p:txBody>
      </p:sp>
      <p:sp>
        <p:nvSpPr>
          <p:cNvPr id="2" name="Slide Number Placeholder 1"/>
          <p:cNvSpPr>
            <a:spLocks noGrp="1"/>
          </p:cNvSpPr>
          <p:nvPr>
            <p:ph type="sldNum" sz="quarter" idx="11"/>
          </p:nvPr>
        </p:nvSpPr>
        <p:spPr/>
        <p:txBody>
          <a:bodyPr/>
          <a:lstStyle/>
          <a:p>
            <a:pPr>
              <a:defRPr/>
            </a:pPr>
            <a:fld id="{251DAC02-F61E-4BC3-B922-F53042806620}" type="slidenum">
              <a:rPr lang="en-US" smtClean="0"/>
              <a:pPr>
                <a:defRPr/>
              </a:pPr>
              <a:t>36</a:t>
            </a:fld>
            <a:endParaRPr lang="en-US" dirty="0"/>
          </a:p>
        </p:txBody>
      </p:sp>
    </p:spTree>
    <p:extLst>
      <p:ext uri="{BB962C8B-B14F-4D97-AF65-F5344CB8AC3E}">
        <p14:creationId xmlns:p14="http://schemas.microsoft.com/office/powerpoint/2010/main" val="4205338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Space-Time Trend Analysis of GDP</a:t>
            </a:r>
            <a:endParaRPr lang="en-US" dirty="0"/>
          </a:p>
        </p:txBody>
      </p:sp>
      <p:sp>
        <p:nvSpPr>
          <p:cNvPr id="3" name="Content Placeholder 2"/>
          <p:cNvSpPr>
            <a:spLocks noGrp="1"/>
          </p:cNvSpPr>
          <p:nvPr>
            <p:ph sz="half" idx="1"/>
          </p:nvPr>
        </p:nvSpPr>
        <p:spPr>
          <a:xfrm>
            <a:off x="628650" y="1496292"/>
            <a:ext cx="3886200" cy="5037512"/>
          </a:xfrm>
        </p:spPr>
        <p:txBody>
          <a:bodyPr>
            <a:normAutofit/>
          </a:bodyPr>
          <a:lstStyle/>
          <a:p>
            <a:r>
              <a:rPr lang="en-US" sz="1800" dirty="0" smtClean="0"/>
              <a:t>Add a temporal dimension to the analysis</a:t>
            </a:r>
          </a:p>
          <a:p>
            <a:r>
              <a:rPr lang="en-US" sz="1800" dirty="0" smtClean="0"/>
              <a:t>Create different </a:t>
            </a:r>
            <a:r>
              <a:rPr lang="en-US" sz="1800" dirty="0" smtClean="0">
                <a:solidFill>
                  <a:srgbClr val="00B050"/>
                </a:solidFill>
              </a:rPr>
              <a:t>snapshots</a:t>
            </a:r>
            <a:r>
              <a:rPr lang="en-US" sz="1800" dirty="0" smtClean="0"/>
              <a:t> or use a </a:t>
            </a:r>
            <a:r>
              <a:rPr lang="en-US" sz="1800" dirty="0" smtClean="0">
                <a:solidFill>
                  <a:srgbClr val="00B050"/>
                </a:solidFill>
              </a:rPr>
              <a:t>time slider </a:t>
            </a:r>
            <a:r>
              <a:rPr lang="en-US" sz="1800" dirty="0" smtClean="0"/>
              <a:t>to achieve visualization of change.</a:t>
            </a:r>
          </a:p>
          <a:p>
            <a:r>
              <a:rPr lang="en-US" sz="1800" dirty="0" smtClean="0"/>
              <a:t>Create animated interactive maps</a:t>
            </a:r>
          </a:p>
          <a:p>
            <a:pPr marL="0" indent="0">
              <a:buNone/>
            </a:pPr>
            <a:r>
              <a:rPr lang="en-US" sz="1800" dirty="0" smtClean="0"/>
              <a:t>                GDP by Country, 1947</a:t>
            </a:r>
            <a:endParaRPr lang="en-US" sz="1800" dirty="0"/>
          </a:p>
        </p:txBody>
      </p:sp>
      <p:sp>
        <p:nvSpPr>
          <p:cNvPr id="4" name="Content Placeholder 3"/>
          <p:cNvSpPr>
            <a:spLocks noGrp="1"/>
          </p:cNvSpPr>
          <p:nvPr>
            <p:ph sz="half" idx="2"/>
          </p:nvPr>
        </p:nvSpPr>
        <p:spPr/>
        <p:txBody>
          <a:bodyPr>
            <a:normAutofit/>
          </a:bodyPr>
          <a:lstStyle/>
          <a:p>
            <a:pPr marL="0" indent="0">
              <a:buNone/>
            </a:pPr>
            <a:r>
              <a:rPr lang="en-US" sz="2000" dirty="0" smtClean="0">
                <a:latin typeface="Times New Roman" panose="02020603050405020304" pitchFamily="18" charset="0"/>
              </a:rPr>
              <a:t>                GDP by Country, 2010</a:t>
            </a:r>
            <a:endParaRPr lang="en-US" sz="20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524000" y="4038600"/>
            <a:ext cx="2277904" cy="2141855"/>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334000" y="1981200"/>
            <a:ext cx="2788181" cy="3296843"/>
          </a:xfrm>
          <a:prstGeom prst="rect">
            <a:avLst/>
          </a:prstGeom>
        </p:spPr>
      </p:pic>
      <p:sp>
        <p:nvSpPr>
          <p:cNvPr id="7" name="Rectangle 6"/>
          <p:cNvSpPr/>
          <p:nvPr/>
        </p:nvSpPr>
        <p:spPr>
          <a:xfrm>
            <a:off x="4572000" y="5486400"/>
            <a:ext cx="4572000" cy="954107"/>
          </a:xfrm>
          <a:prstGeom prst="rect">
            <a:avLst/>
          </a:prstGeom>
        </p:spPr>
        <p:txBody>
          <a:bodyPr>
            <a:spAutoFit/>
          </a:bodyPr>
          <a:lstStyle/>
          <a:p>
            <a:r>
              <a:rPr lang="en-US" sz="1400" dirty="0" smtClean="0"/>
              <a:t>Source: </a:t>
            </a:r>
            <a:r>
              <a:rPr lang="en-US" sz="1400" dirty="0" err="1" smtClean="0"/>
              <a:t>GapMinder</a:t>
            </a:r>
            <a:r>
              <a:rPr lang="en-US" sz="1400" dirty="0" smtClean="0"/>
              <a:t> </a:t>
            </a:r>
            <a:r>
              <a:rPr lang="en-US" sz="1400" dirty="0"/>
              <a:t>(2014) “</a:t>
            </a:r>
            <a:r>
              <a:rPr lang="en-US" sz="1400" dirty="0" err="1"/>
              <a:t>GapMinder</a:t>
            </a:r>
            <a:r>
              <a:rPr lang="en-US" sz="1400" dirty="0"/>
              <a:t>, for a Fact-based World View”, Software Service.  Stockholm, Sweden: </a:t>
            </a:r>
            <a:r>
              <a:rPr lang="en-US" sz="1400" dirty="0" err="1"/>
              <a:t>GapMinder</a:t>
            </a:r>
            <a:r>
              <a:rPr lang="en-US" sz="1400" dirty="0"/>
              <a:t> Foundation. Available at http://www.gapminder.org/</a:t>
            </a:r>
          </a:p>
        </p:txBody>
      </p:sp>
    </p:spTree>
    <p:extLst>
      <p:ext uri="{BB962C8B-B14F-4D97-AF65-F5344CB8AC3E}">
        <p14:creationId xmlns:p14="http://schemas.microsoft.com/office/powerpoint/2010/main" val="1798448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Models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Using elevation models with vector layers (e.g. roads, water bodies, cities)</a:t>
            </a:r>
          </a:p>
          <a:p>
            <a:r>
              <a:rPr lang="en-US" dirty="0" smtClean="0"/>
              <a:t>In this example, the roads and other features of 1854 London at the time of the Cholera outbreak appear in 3D</a:t>
            </a:r>
          </a:p>
          <a:p>
            <a:r>
              <a:rPr lang="en-US" dirty="0" smtClean="0"/>
              <a:t>Next Slide</a:t>
            </a:r>
            <a:endParaRPr lang="en-US" dirty="0"/>
          </a:p>
          <a:p>
            <a:pPr lvl="1"/>
            <a:r>
              <a:rPr lang="en-US" dirty="0" smtClean="0"/>
              <a:t>Can highlight attribute date with 3D Can build urban models for </a:t>
            </a:r>
          </a:p>
          <a:p>
            <a:pPr lvl="2"/>
            <a:r>
              <a:rPr lang="en-US" dirty="0" smtClean="0"/>
              <a:t>Planning</a:t>
            </a:r>
          </a:p>
          <a:p>
            <a:pPr lvl="2"/>
            <a:r>
              <a:rPr lang="en-US" dirty="0" smtClean="0"/>
              <a:t>Line of sight</a:t>
            </a:r>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5280548" y="2455824"/>
            <a:ext cx="2583404" cy="3090940"/>
          </a:xfrm>
          <a:prstGeom prst="rect">
            <a:avLst/>
          </a:prstGeom>
        </p:spPr>
      </p:pic>
      <p:pic>
        <p:nvPicPr>
          <p:cNvPr id="6" name="Picture 5"/>
          <p:cNvPicPr>
            <a:picLocks noChangeAspect="1"/>
          </p:cNvPicPr>
          <p:nvPr/>
        </p:nvPicPr>
        <p:blipFill>
          <a:blip r:embed="rId3" cstate="print"/>
          <a:stretch>
            <a:fillRect/>
          </a:stretch>
        </p:blipFill>
        <p:spPr>
          <a:xfrm>
            <a:off x="4567032" y="5799792"/>
            <a:ext cx="4576969" cy="512108"/>
          </a:xfrm>
          <a:prstGeom prst="rect">
            <a:avLst/>
          </a:prstGeom>
        </p:spPr>
      </p:pic>
    </p:spTree>
    <p:extLst>
      <p:ext uri="{BB962C8B-B14F-4D97-AF65-F5344CB8AC3E}">
        <p14:creationId xmlns:p14="http://schemas.microsoft.com/office/powerpoint/2010/main" val="1676280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 Starbuck’s check-ins and Los Angeles</a:t>
            </a:r>
            <a:endParaRPr lang="en-US" dirty="0"/>
          </a:p>
        </p:txBody>
      </p:sp>
      <p:pic>
        <p:nvPicPr>
          <p:cNvPr id="1028" name="Picture 4" descr="Map showing the volume of Starbucks checkins in New York City.  "/>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00200"/>
            <a:ext cx="2956506" cy="38188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4541" y="5459780"/>
            <a:ext cx="4149593" cy="1015663"/>
          </a:xfrm>
          <a:prstGeom prst="rect">
            <a:avLst/>
          </a:prstGeom>
        </p:spPr>
        <p:txBody>
          <a:bodyPr wrap="square">
            <a:spAutoFit/>
          </a:bodyPr>
          <a:lstStyle/>
          <a:p>
            <a:r>
              <a:rPr lang="en-US" sz="1200" dirty="0"/>
              <a:t>Source: GIS Lounge (2011), “Data Appeal: 3D Visualization of GIS Data”, </a:t>
            </a:r>
            <a:r>
              <a:rPr lang="en-US" sz="1200" dirty="0">
                <a:hlinkClick r:id="rId3"/>
              </a:rPr>
              <a:t>URL:http://www.gislounge.com/data-appeal-3d-visualization-of-gis-data/</a:t>
            </a:r>
            <a:r>
              <a:rPr lang="en-US" sz="1200" dirty="0"/>
              <a:t>, December 5, Retrieved July, 15, 2014</a:t>
            </a:r>
          </a:p>
        </p:txBody>
      </p:sp>
      <p:pic>
        <p:nvPicPr>
          <p:cNvPr id="7" name="Picture 2" descr="http://rivercitygis.com/wp-content/uploads/2011/05/Ovi_Maps_3d_LA.pn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764674"/>
            <a:ext cx="3570817" cy="36951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92133" y="5617437"/>
            <a:ext cx="4572000" cy="646331"/>
          </a:xfrm>
          <a:prstGeom prst="rect">
            <a:avLst/>
          </a:prstGeom>
        </p:spPr>
        <p:txBody>
          <a:bodyPr>
            <a:spAutoFit/>
          </a:bodyPr>
          <a:lstStyle/>
          <a:p>
            <a:r>
              <a:rPr lang="en-US" sz="1200" dirty="0"/>
              <a:t>River City GIS, “</a:t>
            </a:r>
            <a:r>
              <a:rPr lang="en-US" sz="1200" dirty="0" err="1"/>
              <a:t>Ovi</a:t>
            </a:r>
            <a:r>
              <a:rPr lang="en-US" sz="1200" dirty="0"/>
              <a:t> Maps 3D is Unreal”, URL: </a:t>
            </a:r>
            <a:r>
              <a:rPr lang="en-US" sz="1200" dirty="0">
                <a:hlinkClick r:id="rId5"/>
              </a:rPr>
              <a:t>http://rivercitygis.com/?p=42</a:t>
            </a:r>
            <a:r>
              <a:rPr lang="en-US" sz="1200" dirty="0"/>
              <a:t>, </a:t>
            </a:r>
            <a:endParaRPr lang="en-US" sz="1200" dirty="0" smtClean="0"/>
          </a:p>
          <a:p>
            <a:r>
              <a:rPr lang="en-US" sz="1200" dirty="0" smtClean="0"/>
              <a:t>Retrieved</a:t>
            </a:r>
            <a:r>
              <a:rPr lang="en-US" sz="1200" dirty="0"/>
              <a:t>, </a:t>
            </a:r>
            <a:r>
              <a:rPr lang="en-US" sz="1200" dirty="0" smtClean="0"/>
              <a:t>July </a:t>
            </a:r>
            <a:r>
              <a:rPr lang="en-US" sz="1200" dirty="0"/>
              <a:t>15, 2014</a:t>
            </a:r>
          </a:p>
        </p:txBody>
      </p:sp>
    </p:spTree>
    <p:extLst>
      <p:ext uri="{BB962C8B-B14F-4D97-AF65-F5344CB8AC3E}">
        <p14:creationId xmlns:p14="http://schemas.microsoft.com/office/powerpoint/2010/main" val="2194878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2800" dirty="0" smtClean="0"/>
              <a:t>Workshop Rationale</a:t>
            </a:r>
            <a:endParaRPr lang="en-US" sz="2800" dirty="0"/>
          </a:p>
        </p:txBody>
      </p:sp>
      <p:sp>
        <p:nvSpPr>
          <p:cNvPr id="3" name="Content Placeholder 2"/>
          <p:cNvSpPr>
            <a:spLocks noGrp="1"/>
          </p:cNvSpPr>
          <p:nvPr>
            <p:ph idx="1"/>
          </p:nvPr>
        </p:nvSpPr>
        <p:spPr>
          <a:xfrm>
            <a:off x="457200" y="838200"/>
            <a:ext cx="8229600" cy="5029200"/>
          </a:xfrm>
        </p:spPr>
        <p:txBody>
          <a:bodyPr/>
          <a:lstStyle/>
          <a:p>
            <a:pPr>
              <a:buNone/>
            </a:pPr>
            <a:r>
              <a:rPr lang="en-US" sz="2800" dirty="0" smtClean="0"/>
              <a:t>    </a:t>
            </a:r>
            <a:r>
              <a:rPr lang="en-US" sz="2400" dirty="0" smtClean="0">
                <a:solidFill>
                  <a:srgbClr val="0070C0"/>
                </a:solidFill>
              </a:rPr>
              <a:t>Because of GIS’s expansion in the business world, this workshop has the goals to explain GIS concepts to IS/MIS academics, justify why it’s an essential part of the IS discipline, and provide a roadmap to develop the area further as individuals, programs, and departments. </a:t>
            </a:r>
          </a:p>
          <a:p>
            <a:pPr>
              <a:buNone/>
            </a:pPr>
            <a:endParaRPr lang="en-US" sz="2800" dirty="0" smtClean="0"/>
          </a:p>
          <a:p>
            <a:pPr>
              <a:buNone/>
            </a:pPr>
            <a:r>
              <a:rPr lang="en-US" sz="2800" dirty="0" smtClean="0">
                <a:solidFill>
                  <a:srgbClr val="FF0000"/>
                </a:solidFill>
              </a:rPr>
              <a:t>Where we are</a:t>
            </a:r>
            <a:r>
              <a:rPr lang="en-US" sz="2000" dirty="0" smtClean="0">
                <a:solidFill>
                  <a:srgbClr val="FF0000"/>
                </a:solidFill>
              </a:rPr>
              <a:t>…</a:t>
            </a:r>
          </a:p>
          <a:p>
            <a:r>
              <a:rPr lang="en-US" sz="2400" dirty="0" smtClean="0"/>
              <a:t>GIS, mapping, and geospatial information are rapidly expanding for citizens and consumers in society.</a:t>
            </a:r>
          </a:p>
          <a:p>
            <a:r>
              <a:rPr lang="en-US" sz="2400" dirty="0" smtClean="0"/>
              <a:t>Business schools, public administration and information schools are recognizing GIS as a key concept and tool in information systems and science.</a:t>
            </a:r>
          </a:p>
          <a:p>
            <a:r>
              <a:rPr lang="en-US" sz="2400" dirty="0" smtClean="0"/>
              <a:t>Some IS programs have initiated GIS for curriculum and research.</a:t>
            </a:r>
          </a:p>
          <a:p>
            <a:pPr>
              <a:buNone/>
            </a:pPr>
            <a:endParaRPr lang="en-US" sz="2400" dirty="0" smtClean="0"/>
          </a:p>
        </p:txBody>
      </p:sp>
      <p:sp>
        <p:nvSpPr>
          <p:cNvPr id="4" name="Slide Number Placeholder 3"/>
          <p:cNvSpPr>
            <a:spLocks noGrp="1"/>
          </p:cNvSpPr>
          <p:nvPr>
            <p:ph type="sldNum" sz="quarter" idx="11"/>
          </p:nvPr>
        </p:nvSpPr>
        <p:spPr/>
        <p:txBody>
          <a:bodyPr/>
          <a:lstStyle/>
          <a:p>
            <a:pPr>
              <a:defRPr/>
            </a:pPr>
            <a:fld id="{251DAC02-F61E-4BC3-B922-F53042806620}"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Statistics</a:t>
            </a:r>
            <a:endParaRPr lang="en-US" dirty="0"/>
          </a:p>
        </p:txBody>
      </p:sp>
      <p:sp>
        <p:nvSpPr>
          <p:cNvPr id="3" name="Content Placeholder 2"/>
          <p:cNvSpPr>
            <a:spLocks noGrp="1"/>
          </p:cNvSpPr>
          <p:nvPr>
            <p:ph sz="half" idx="1"/>
          </p:nvPr>
        </p:nvSpPr>
        <p:spPr>
          <a:xfrm>
            <a:off x="381000" y="1371600"/>
            <a:ext cx="4038600" cy="4525963"/>
          </a:xfrm>
        </p:spPr>
        <p:txBody>
          <a:bodyPr/>
          <a:lstStyle/>
          <a:p>
            <a:r>
              <a:rPr lang="en-US" sz="2600" dirty="0"/>
              <a:t>Spatial Cluster Analysis</a:t>
            </a:r>
          </a:p>
          <a:p>
            <a:r>
              <a:rPr lang="en-US" sz="2600" dirty="0"/>
              <a:t>Spatial </a:t>
            </a:r>
            <a:r>
              <a:rPr lang="en-US" sz="2600" dirty="0" smtClean="0"/>
              <a:t>Auto-</a:t>
            </a:r>
            <a:r>
              <a:rPr lang="en-US" sz="2600" dirty="0" err="1" smtClean="0"/>
              <a:t>corrrelation</a:t>
            </a:r>
            <a:endParaRPr lang="en-US" sz="2600" dirty="0" smtClean="0"/>
          </a:p>
          <a:p>
            <a:r>
              <a:rPr lang="en-US" sz="2600" dirty="0" smtClean="0"/>
              <a:t>LISA (local indicators of spatial association)</a:t>
            </a:r>
            <a:endParaRPr lang="en-US" sz="2600" dirty="0"/>
          </a:p>
          <a:p>
            <a:r>
              <a:rPr lang="en-US" sz="2600" dirty="0"/>
              <a:t>Geographically weighted regression</a:t>
            </a:r>
          </a:p>
          <a:p>
            <a:r>
              <a:rPr lang="en-US" sz="2600" dirty="0"/>
              <a:t>Hot spot </a:t>
            </a:r>
            <a:r>
              <a:rPr lang="en-US" sz="2600" dirty="0" smtClean="0"/>
              <a:t>analysis</a:t>
            </a:r>
          </a:p>
          <a:p>
            <a:r>
              <a:rPr lang="en-US" sz="2600" dirty="0" err="1" smtClean="0"/>
              <a:t>Kryging</a:t>
            </a:r>
            <a:endParaRPr lang="en-US" sz="2600" dirty="0" smtClean="0"/>
          </a:p>
          <a:p>
            <a:r>
              <a:rPr lang="en-US" sz="2600" dirty="0" smtClean="0"/>
              <a:t>Spatial Econometrics</a:t>
            </a:r>
            <a:endParaRPr lang="en-US" sz="2600" dirty="0"/>
          </a:p>
          <a:p>
            <a:endParaRPr lang="en-US" dirty="0"/>
          </a:p>
        </p:txBody>
      </p:sp>
      <p:sp>
        <p:nvSpPr>
          <p:cNvPr id="4" name="Content Placeholder 3"/>
          <p:cNvSpPr>
            <a:spLocks noGrp="1"/>
          </p:cNvSpPr>
          <p:nvPr>
            <p:ph sz="half" idx="2"/>
          </p:nvPr>
        </p:nvSpPr>
        <p:spPr>
          <a:xfrm>
            <a:off x="4629150" y="1268963"/>
            <a:ext cx="3886200" cy="4908000"/>
          </a:xfrm>
        </p:spPr>
        <p:txBody>
          <a:bodyPr/>
          <a:lstStyle/>
          <a:p>
            <a:pPr marL="0" indent="0">
              <a:buNone/>
            </a:pPr>
            <a:r>
              <a:rPr lang="en-US" sz="2000" dirty="0" smtClean="0"/>
              <a:t>CA, weighted </a:t>
            </a:r>
            <a:r>
              <a:rPr lang="en-US" sz="2000" dirty="0"/>
              <a:t>mean center of population, by county</a:t>
            </a:r>
            <a:r>
              <a:rPr lang="en-US" sz="2000"/>
              <a:t>, </a:t>
            </a:r>
            <a:r>
              <a:rPr lang="en-US" sz="2000" smtClean="0"/>
              <a:t>1910 </a:t>
            </a:r>
            <a:r>
              <a:rPr lang="en-US" sz="2000" dirty="0"/>
              <a:t>through </a:t>
            </a:r>
            <a:r>
              <a:rPr lang="en-US" sz="2000" dirty="0" smtClean="0"/>
              <a:t>2000</a:t>
            </a:r>
          </a:p>
          <a:p>
            <a:pPr marL="0" indent="0">
              <a:buNone/>
            </a:pPr>
            <a:endParaRPr lang="en-US" sz="2400" dirty="0"/>
          </a:p>
          <a:p>
            <a:endParaRPr lang="en-US" dirty="0"/>
          </a:p>
        </p:txBody>
      </p:sp>
      <p:pic>
        <p:nvPicPr>
          <p:cNvPr id="5" name="Picture 4"/>
          <p:cNvPicPr>
            <a:picLocks noChangeAspect="1"/>
          </p:cNvPicPr>
          <p:nvPr/>
        </p:nvPicPr>
        <p:blipFill>
          <a:blip r:embed="rId2" cstate="print"/>
          <a:stretch>
            <a:fillRect/>
          </a:stretch>
        </p:blipFill>
        <p:spPr>
          <a:xfrm>
            <a:off x="4721290" y="2246757"/>
            <a:ext cx="3743646" cy="2952412"/>
          </a:xfrm>
          <a:prstGeom prst="rect">
            <a:avLst/>
          </a:prstGeom>
        </p:spPr>
      </p:pic>
      <p:pic>
        <p:nvPicPr>
          <p:cNvPr id="6" name="Picture 5"/>
          <p:cNvPicPr>
            <a:picLocks noChangeAspect="1"/>
          </p:cNvPicPr>
          <p:nvPr/>
        </p:nvPicPr>
        <p:blipFill>
          <a:blip r:embed="rId3" cstate="print"/>
          <a:stretch>
            <a:fillRect/>
          </a:stretch>
        </p:blipFill>
        <p:spPr>
          <a:xfrm>
            <a:off x="4629150" y="5199170"/>
            <a:ext cx="4599831" cy="1164437"/>
          </a:xfrm>
          <a:prstGeom prst="rect">
            <a:avLst/>
          </a:prstGeom>
        </p:spPr>
      </p:pic>
    </p:spTree>
    <p:extLst>
      <p:ext uri="{BB962C8B-B14F-4D97-AF65-F5344CB8AC3E}">
        <p14:creationId xmlns:p14="http://schemas.microsoft.com/office/powerpoint/2010/main" val="1431712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7886700" cy="881784"/>
          </a:xfrm>
        </p:spPr>
        <p:txBody>
          <a:bodyPr>
            <a:normAutofit fontScale="90000"/>
          </a:bodyPr>
          <a:lstStyle/>
          <a:p>
            <a:r>
              <a:rPr lang="en-US" sz="4000" dirty="0" smtClean="0"/>
              <a:t>Example: k-means cluster analysis with mapping</a:t>
            </a:r>
            <a:endParaRPr lang="es-MX" sz="4000" dirty="0"/>
          </a:p>
        </p:txBody>
      </p:sp>
      <p:sp>
        <p:nvSpPr>
          <p:cNvPr id="6" name="Content Placeholder 5"/>
          <p:cNvSpPr>
            <a:spLocks noGrp="1"/>
          </p:cNvSpPr>
          <p:nvPr>
            <p:ph idx="1"/>
          </p:nvPr>
        </p:nvSpPr>
        <p:spPr>
          <a:xfrm>
            <a:off x="457200" y="1371600"/>
            <a:ext cx="8142317" cy="5320146"/>
          </a:xfrm>
        </p:spPr>
        <p:txBody>
          <a:bodyPr>
            <a:noAutofit/>
          </a:bodyPr>
          <a:lstStyle/>
          <a:p>
            <a:r>
              <a:rPr lang="en-US" sz="2000" dirty="0" smtClean="0">
                <a:solidFill>
                  <a:srgbClr val="0070C0"/>
                </a:solidFill>
              </a:rPr>
              <a:t>Utilizes a set of attributes to divide up a sample into separate clusters of cases that are related to each other.</a:t>
            </a:r>
          </a:p>
          <a:p>
            <a:endParaRPr lang="en-US" sz="2000" dirty="0" smtClean="0">
              <a:solidFill>
                <a:srgbClr val="0070C0"/>
              </a:solidFill>
            </a:endParaRPr>
          </a:p>
          <a:p>
            <a:r>
              <a:rPr lang="en-US" sz="2000" dirty="0" smtClean="0">
                <a:solidFill>
                  <a:srgbClr val="0070C0"/>
                </a:solidFill>
              </a:rPr>
              <a:t>The clusters can be mapped thematically (i.e. shadings indicate different cluster membership).</a:t>
            </a:r>
          </a:p>
          <a:p>
            <a:endParaRPr lang="en-US" sz="2000" dirty="0" smtClean="0">
              <a:solidFill>
                <a:srgbClr val="0070C0"/>
              </a:solidFill>
            </a:endParaRPr>
          </a:p>
          <a:p>
            <a:r>
              <a:rPr lang="en-US" sz="2000" dirty="0" smtClean="0">
                <a:solidFill>
                  <a:srgbClr val="0070C0"/>
                </a:solidFill>
              </a:rPr>
              <a:t>The clusters can be characterized and interpreted.</a:t>
            </a:r>
          </a:p>
          <a:p>
            <a:endParaRPr lang="en-US" sz="2000" dirty="0" smtClean="0">
              <a:solidFill>
                <a:srgbClr val="0070C0"/>
              </a:solidFill>
            </a:endParaRPr>
          </a:p>
          <a:p>
            <a:r>
              <a:rPr lang="en-US" sz="2000" dirty="0" smtClean="0">
                <a:solidFill>
                  <a:srgbClr val="0070C0"/>
                </a:solidFill>
              </a:rPr>
              <a:t>Clusters can be constrained to be geographically contiguous (option available in ArcGIS 10.2)</a:t>
            </a:r>
            <a:endParaRPr lang="en-US" sz="2000" dirty="0">
              <a:solidFill>
                <a:srgbClr val="0070C0"/>
              </a:solidFill>
            </a:endParaRPr>
          </a:p>
          <a:p>
            <a:endParaRPr lang="en-US" sz="2000" dirty="0"/>
          </a:p>
          <a:p>
            <a:r>
              <a:rPr lang="en-US" sz="2000" dirty="0" smtClean="0">
                <a:solidFill>
                  <a:srgbClr val="00B0F0"/>
                </a:solidFill>
              </a:rPr>
              <a:t>Benefit.</a:t>
            </a:r>
            <a:r>
              <a:rPr lang="en-US" sz="2000" dirty="0" smtClean="0"/>
              <a:t>  This exploratory technique shows how groups of attributes are arranged in space.  It is often used in marketing, and forms the basis for geo-demographics.</a:t>
            </a:r>
            <a:endParaRPr lang="es-MX" sz="2000" dirty="0"/>
          </a:p>
        </p:txBody>
      </p:sp>
    </p:spTree>
    <p:extLst>
      <p:ext uri="{BB962C8B-B14F-4D97-AF65-F5344CB8AC3E}">
        <p14:creationId xmlns:p14="http://schemas.microsoft.com/office/powerpoint/2010/main" val="3884048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cstate="print">
            <a:extLst>
              <a:ext uri="{28A0092B-C50C-407E-A947-70E740481C1C}">
                <a14:useLocalDpi xmlns:a14="http://schemas.microsoft.com/office/drawing/2010/main" val="0"/>
              </a:ext>
            </a:extLst>
          </a:blip>
          <a:srcRect b="6346"/>
          <a:stretch/>
        </p:blipFill>
        <p:spPr>
          <a:xfrm>
            <a:off x="548640" y="1905000"/>
            <a:ext cx="5461461" cy="4042755"/>
          </a:xfrm>
          <a:prstGeom prst="rect">
            <a:avLst/>
          </a:prstGeom>
        </p:spPr>
      </p:pic>
      <p:sp>
        <p:nvSpPr>
          <p:cNvPr id="2" name="Title 1"/>
          <p:cNvSpPr>
            <a:spLocks noGrp="1"/>
          </p:cNvSpPr>
          <p:nvPr>
            <p:ph type="title"/>
          </p:nvPr>
        </p:nvSpPr>
        <p:spPr>
          <a:xfrm>
            <a:off x="1822071" y="381000"/>
            <a:ext cx="6222076" cy="1014788"/>
          </a:xfrm>
        </p:spPr>
        <p:txBody>
          <a:bodyPr>
            <a:noAutofit/>
          </a:bodyPr>
          <a:lstStyle/>
          <a:p>
            <a:r>
              <a:rPr lang="en-US" sz="3400" dirty="0" smtClean="0"/>
              <a:t>K-means clusters of </a:t>
            </a:r>
            <a:br>
              <a:rPr lang="en-US" sz="3400" dirty="0" smtClean="0"/>
            </a:br>
            <a:r>
              <a:rPr lang="en-US" sz="3400" dirty="0" smtClean="0"/>
              <a:t>technological levels of U.S. states, 2010</a:t>
            </a:r>
            <a:endParaRPr lang="es-MX" sz="3400" dirty="0"/>
          </a:p>
        </p:txBody>
      </p:sp>
      <p:sp>
        <p:nvSpPr>
          <p:cNvPr id="4" name="TextBox 3"/>
          <p:cNvSpPr txBox="1"/>
          <p:nvPr/>
        </p:nvSpPr>
        <p:spPr>
          <a:xfrm>
            <a:off x="6558742" y="1762300"/>
            <a:ext cx="2356658" cy="3785652"/>
          </a:xfrm>
          <a:prstGeom prst="rect">
            <a:avLst/>
          </a:prstGeom>
          <a:noFill/>
        </p:spPr>
        <p:txBody>
          <a:bodyPr wrap="square" rtlCol="0">
            <a:spAutoFit/>
          </a:bodyPr>
          <a:lstStyle/>
          <a:p>
            <a:r>
              <a:rPr lang="en-US" sz="2000" dirty="0" smtClean="0"/>
              <a:t>Cluster 1.  Intermediate ICT usage level.</a:t>
            </a:r>
          </a:p>
          <a:p>
            <a:endParaRPr lang="en-US" sz="2000" dirty="0" smtClean="0"/>
          </a:p>
          <a:p>
            <a:r>
              <a:rPr lang="en-US" sz="2000" dirty="0" smtClean="0"/>
              <a:t>Cluster 2.  High ICT  usage level.</a:t>
            </a:r>
          </a:p>
          <a:p>
            <a:endParaRPr lang="en-US" sz="2000" dirty="0" smtClean="0"/>
          </a:p>
          <a:p>
            <a:r>
              <a:rPr lang="en-US" sz="2000" dirty="0" smtClean="0"/>
              <a:t>Cluster 3.  Highest ICT usage level.</a:t>
            </a:r>
          </a:p>
          <a:p>
            <a:endParaRPr lang="en-US" sz="2000" dirty="0" smtClean="0"/>
          </a:p>
          <a:p>
            <a:r>
              <a:rPr lang="en-US" sz="2000" dirty="0" smtClean="0"/>
              <a:t>Cluster 4. Lowest ICT usage level.</a:t>
            </a:r>
            <a:endParaRPr lang="es-MX" sz="2000" dirty="0"/>
          </a:p>
        </p:txBody>
      </p:sp>
      <p:sp>
        <p:nvSpPr>
          <p:cNvPr id="5" name="TextBox 4"/>
          <p:cNvSpPr txBox="1"/>
          <p:nvPr/>
        </p:nvSpPr>
        <p:spPr>
          <a:xfrm>
            <a:off x="3965170" y="5947755"/>
            <a:ext cx="2044931" cy="430887"/>
          </a:xfrm>
          <a:prstGeom prst="rect">
            <a:avLst/>
          </a:prstGeom>
          <a:noFill/>
        </p:spPr>
        <p:txBody>
          <a:bodyPr wrap="square" rtlCol="0">
            <a:spAutoFit/>
          </a:bodyPr>
          <a:lstStyle/>
          <a:p>
            <a:r>
              <a:rPr lang="en-US" sz="1100" dirty="0" smtClean="0"/>
              <a:t>(Source: Pick, </a:t>
            </a:r>
            <a:r>
              <a:rPr lang="en-US" sz="1100" dirty="0" err="1" smtClean="0"/>
              <a:t>Sarkar</a:t>
            </a:r>
            <a:r>
              <a:rPr lang="en-US" sz="1100" dirty="0" smtClean="0"/>
              <a:t>, and Johnson, 2014.)</a:t>
            </a:r>
            <a:endParaRPr lang="es-MX" sz="1100" dirty="0"/>
          </a:p>
        </p:txBody>
      </p:sp>
    </p:spTree>
    <p:extLst>
      <p:ext uri="{BB962C8B-B14F-4D97-AF65-F5344CB8AC3E}">
        <p14:creationId xmlns:p14="http://schemas.microsoft.com/office/powerpoint/2010/main" val="28578261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a:xfrm>
            <a:off x="457200" y="1371600"/>
            <a:ext cx="8229600" cy="4525963"/>
          </a:xfrm>
        </p:spPr>
        <p:txBody>
          <a:bodyPr/>
          <a:lstStyle/>
          <a:p>
            <a:r>
              <a:rPr lang="en-US" sz="2400" dirty="0" smtClean="0">
                <a:solidFill>
                  <a:srgbClr val="00B0F0"/>
                </a:solidFill>
              </a:rPr>
              <a:t>GIS differs from standard analytics by adding a spatial dimension to objects.</a:t>
            </a:r>
          </a:p>
          <a:p>
            <a:r>
              <a:rPr lang="en-US" sz="2400" dirty="0" smtClean="0">
                <a:solidFill>
                  <a:srgbClr val="00B0F0"/>
                </a:solidFill>
              </a:rPr>
              <a:t>Almost any business object can be spatially referenced.</a:t>
            </a:r>
          </a:p>
          <a:p>
            <a:r>
              <a:rPr lang="en-US" sz="2400" dirty="0" smtClean="0">
                <a:solidFill>
                  <a:srgbClr val="00B0F0"/>
                </a:solidFill>
              </a:rPr>
              <a:t>Spatial analysis, statistics, and modeling can be applied to spatial objects.</a:t>
            </a:r>
          </a:p>
          <a:p>
            <a:r>
              <a:rPr lang="en-US" sz="2400" dirty="0" smtClean="0">
                <a:solidFill>
                  <a:srgbClr val="00B0F0"/>
                </a:solidFill>
              </a:rPr>
              <a:t>Today’s GIS is heavily influenced by the web, mobile platforms, big data, and social media.</a:t>
            </a:r>
          </a:p>
          <a:p>
            <a:r>
              <a:rPr lang="en-US" sz="2400" dirty="0" smtClean="0">
                <a:solidFill>
                  <a:srgbClr val="00B0F0"/>
                </a:solidFill>
              </a:rPr>
              <a:t>Spatial analysis and GIS constitute a large and rapidly growing economic sector.</a:t>
            </a:r>
          </a:p>
          <a:p>
            <a:r>
              <a:rPr lang="en-US" sz="2400" dirty="0" smtClean="0">
                <a:solidFill>
                  <a:srgbClr val="00B0F0"/>
                </a:solidFill>
              </a:rPr>
              <a:t>Spatial concepts, features, and analysis capabilities are varied and can improving business efficiency and decision-making.</a:t>
            </a:r>
          </a:p>
          <a:p>
            <a:pPr marL="0" indent="0">
              <a:buNone/>
            </a:pPr>
            <a:endParaRPr lang="en-US" sz="2400" dirty="0" smtClean="0"/>
          </a:p>
          <a:p>
            <a:endParaRPr lang="en-US" sz="2400" dirty="0"/>
          </a:p>
        </p:txBody>
      </p:sp>
    </p:spTree>
    <p:extLst>
      <p:ext uri="{BB962C8B-B14F-4D97-AF65-F5344CB8AC3E}">
        <p14:creationId xmlns:p14="http://schemas.microsoft.com/office/powerpoint/2010/main" val="2911481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4525963"/>
          </a:xfrm>
        </p:spPr>
        <p:txBody>
          <a:bodyPr/>
          <a:lstStyle/>
          <a:p>
            <a:pPr>
              <a:buNone/>
            </a:pPr>
            <a:r>
              <a:rPr lang="en-US" sz="2800" dirty="0" smtClean="0">
                <a:solidFill>
                  <a:srgbClr val="FF0000"/>
                </a:solidFill>
              </a:rPr>
              <a:t>How the workshop can contribute…</a:t>
            </a:r>
          </a:p>
          <a:p>
            <a:pPr>
              <a:buClr>
                <a:srgbClr val="C00000"/>
              </a:buClr>
              <a:buFont typeface="Courier New" pitchFamily="49" charset="0"/>
              <a:buChar char="o"/>
            </a:pPr>
            <a:r>
              <a:rPr lang="en-US" sz="2400" dirty="0"/>
              <a:t>K</a:t>
            </a:r>
            <a:r>
              <a:rPr lang="en-US" sz="2400" dirty="0" smtClean="0"/>
              <a:t>nowledge vital to IS in business and organizations.</a:t>
            </a:r>
          </a:p>
          <a:p>
            <a:pPr>
              <a:buClr>
                <a:srgbClr val="C00000"/>
              </a:buClr>
              <a:buFont typeface="Courier New" pitchFamily="49" charset="0"/>
              <a:buChar char="o"/>
            </a:pPr>
            <a:r>
              <a:rPr lang="en-US" sz="2400" dirty="0" smtClean="0"/>
              <a:t>It stresses GIS’s role as part of the IS academic field.</a:t>
            </a:r>
          </a:p>
          <a:p>
            <a:pPr>
              <a:buClr>
                <a:srgbClr val="C00000"/>
              </a:buClr>
              <a:buFont typeface="Courier New" pitchFamily="49" charset="0"/>
              <a:buChar char="o"/>
            </a:pPr>
            <a:r>
              <a:rPr lang="en-US" sz="2400" dirty="0" smtClean="0"/>
              <a:t>It highlights the geospatial industry and its growing workforce opportunities for  employees with business and GIS backgrounds.</a:t>
            </a:r>
          </a:p>
          <a:p>
            <a:pPr>
              <a:buClr>
                <a:srgbClr val="C00000"/>
              </a:buClr>
              <a:buFont typeface="Courier New" pitchFamily="49" charset="0"/>
              <a:buChar char="o"/>
            </a:pPr>
            <a:r>
              <a:rPr lang="en-US" sz="2400" dirty="0" smtClean="0"/>
              <a:t>It provides examples of use in marketing, utilities, and site analysis.</a:t>
            </a:r>
          </a:p>
          <a:p>
            <a:pPr>
              <a:buClr>
                <a:srgbClr val="C00000"/>
              </a:buClr>
              <a:buFont typeface="Courier New" pitchFamily="49" charset="0"/>
              <a:buChar char="o"/>
            </a:pPr>
            <a:r>
              <a:rPr lang="en-US" sz="2400" dirty="0" smtClean="0"/>
              <a:t>It describes the current status and great opportunity for GIS research in IS/MIS field.</a:t>
            </a:r>
          </a:p>
          <a:p>
            <a:pPr>
              <a:buClr>
                <a:srgbClr val="C00000"/>
              </a:buClr>
              <a:buFont typeface="Courier New" pitchFamily="49" charset="0"/>
              <a:buChar char="o"/>
            </a:pPr>
            <a:r>
              <a:rPr lang="en-US" sz="2400" dirty="0" smtClean="0"/>
              <a:t>It includes a panel of two refereed research papers</a:t>
            </a:r>
          </a:p>
          <a:p>
            <a:pPr>
              <a:buClr>
                <a:srgbClr val="C00000"/>
              </a:buClr>
              <a:buFont typeface="Courier New" pitchFamily="49" charset="0"/>
              <a:buChar char="o"/>
            </a:pPr>
            <a:r>
              <a:rPr lang="en-US" sz="2400" dirty="0" smtClean="0"/>
              <a:t>It gives resources, examples, contacts, and networking,  to get started or advance further.   </a:t>
            </a:r>
          </a:p>
          <a:p>
            <a:endParaRPr lang="en-US" dirty="0"/>
          </a:p>
        </p:txBody>
      </p:sp>
      <p:sp>
        <p:nvSpPr>
          <p:cNvPr id="2" name="Slide Number Placeholder 1"/>
          <p:cNvSpPr>
            <a:spLocks noGrp="1"/>
          </p:cNvSpPr>
          <p:nvPr>
            <p:ph type="sldNum" sz="quarter" idx="11"/>
          </p:nvPr>
        </p:nvSpPr>
        <p:spPr/>
        <p:txBody>
          <a:bodyPr/>
          <a:lstStyle/>
          <a:p>
            <a:pPr>
              <a:defRPr/>
            </a:pPr>
            <a:fld id="{251DAC02-F61E-4BC3-B922-F53042806620}"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p:spPr>
        <p:txBody>
          <a:bodyPr/>
          <a:lstStyle/>
          <a:p>
            <a:r>
              <a:rPr lang="en-US" sz="3200" dirty="0" smtClean="0">
                <a:solidFill>
                  <a:srgbClr val="0070C0"/>
                </a:solidFill>
              </a:rPr>
              <a:t>GIS Workshop - Outcomes</a:t>
            </a:r>
            <a:r>
              <a:rPr lang="en-US" sz="3200" dirty="0" smtClean="0">
                <a:solidFill>
                  <a:srgbClr val="FF0000"/>
                </a:solidFill>
              </a:rPr>
              <a:t>	</a:t>
            </a:r>
            <a:endParaRPr lang="en-US" sz="3200" dirty="0">
              <a:solidFill>
                <a:srgbClr val="FF0000"/>
              </a:solidFill>
            </a:endParaRPr>
          </a:p>
        </p:txBody>
      </p:sp>
      <p:sp>
        <p:nvSpPr>
          <p:cNvPr id="3" name="Content Placeholder 2"/>
          <p:cNvSpPr>
            <a:spLocks noGrp="1"/>
          </p:cNvSpPr>
          <p:nvPr>
            <p:ph idx="1"/>
          </p:nvPr>
        </p:nvSpPr>
        <p:spPr>
          <a:xfrm>
            <a:off x="533400" y="1066800"/>
            <a:ext cx="8229600" cy="4525963"/>
          </a:xfrm>
        </p:spPr>
        <p:txBody>
          <a:bodyPr/>
          <a:lstStyle/>
          <a:p>
            <a:pPr>
              <a:buClr>
                <a:srgbClr val="00B0F0"/>
              </a:buClr>
              <a:buFont typeface="Wingdings" pitchFamily="2" charset="2"/>
              <a:buChar char="q"/>
            </a:pPr>
            <a:r>
              <a:rPr lang="en-US" sz="1700" dirty="0" smtClean="0"/>
              <a:t>The workshop expectation is to appreciate as well as learn.</a:t>
            </a:r>
          </a:p>
          <a:p>
            <a:pPr marL="0" indent="0">
              <a:buClr>
                <a:srgbClr val="00B0F0"/>
              </a:buClr>
              <a:buNone/>
            </a:pPr>
            <a:endParaRPr lang="en-US" sz="1700" dirty="0" smtClean="0"/>
          </a:p>
          <a:p>
            <a:pPr>
              <a:buClr>
                <a:srgbClr val="00B0F0"/>
              </a:buClr>
              <a:buFont typeface="Wingdings" pitchFamily="2" charset="2"/>
              <a:buChar char="q"/>
            </a:pPr>
            <a:r>
              <a:rPr lang="en-US" sz="1700" dirty="0" smtClean="0"/>
              <a:t>Those attending who already are expert or moderately informed can consolidate ideas, engage in discussions and contribute ideas and experiences.</a:t>
            </a:r>
          </a:p>
          <a:p>
            <a:pPr marL="0" indent="0">
              <a:buClr>
                <a:srgbClr val="00B0F0"/>
              </a:buClr>
              <a:buNone/>
            </a:pPr>
            <a:endParaRPr lang="en-US" sz="1700" dirty="0" smtClean="0"/>
          </a:p>
          <a:p>
            <a:pPr>
              <a:buClr>
                <a:srgbClr val="00B0F0"/>
              </a:buClr>
              <a:buFont typeface="Wingdings" pitchFamily="2" charset="2"/>
              <a:buChar char="q"/>
            </a:pPr>
            <a:r>
              <a:rPr lang="en-US" sz="1700" dirty="0" smtClean="0"/>
              <a:t>Appreciate how knowledge and skills in the geospatial field can inform IS teaching and research.  </a:t>
            </a:r>
          </a:p>
          <a:p>
            <a:pPr marL="0" indent="0">
              <a:buClr>
                <a:srgbClr val="00B0F0"/>
              </a:buClr>
              <a:buNone/>
            </a:pPr>
            <a:endParaRPr lang="en-US" sz="1700" dirty="0"/>
          </a:p>
          <a:p>
            <a:pPr>
              <a:buClr>
                <a:srgbClr val="00B0F0"/>
              </a:buClr>
              <a:buFont typeface="Wingdings" pitchFamily="2" charset="2"/>
              <a:buChar char="q"/>
            </a:pPr>
            <a:r>
              <a:rPr lang="en-US" sz="1700" dirty="0" smtClean="0"/>
              <a:t>Getting started in this field is not difficult.  Can be worked in smaller steps into scholarship and teaching without huge technical support and without large dollar outlay.</a:t>
            </a:r>
          </a:p>
          <a:p>
            <a:pPr marL="0" indent="0">
              <a:buClr>
                <a:srgbClr val="00B0F0"/>
              </a:buClr>
              <a:buNone/>
            </a:pPr>
            <a:endParaRPr lang="en-US" sz="1700" dirty="0" smtClean="0"/>
          </a:p>
          <a:p>
            <a:pPr>
              <a:buClr>
                <a:srgbClr val="00B0F0"/>
              </a:buClr>
              <a:buFont typeface="Wingdings" pitchFamily="2" charset="2"/>
              <a:buChar char="q"/>
            </a:pPr>
            <a:r>
              <a:rPr lang="en-US" sz="1700" dirty="0" smtClean="0"/>
              <a:t>As the workshop conclusion, suggestions will be given on what your next steps could be.</a:t>
            </a:r>
          </a:p>
          <a:p>
            <a:pPr lvl="1">
              <a:buClr>
                <a:srgbClr val="00B0F0"/>
              </a:buClr>
              <a:buFont typeface="Wingdings" pitchFamily="2" charset="2"/>
              <a:buChar char="q"/>
            </a:pPr>
            <a:r>
              <a:rPr lang="en-US" sz="1700" dirty="0" smtClean="0"/>
              <a:t>One is that AIS has SIGGIS.</a:t>
            </a:r>
          </a:p>
          <a:p>
            <a:pPr marL="457200" lvl="1" indent="0">
              <a:buClr>
                <a:srgbClr val="00B0F0"/>
              </a:buClr>
              <a:buNone/>
            </a:pPr>
            <a:endParaRPr lang="en-US" sz="1700" dirty="0" smtClean="0"/>
          </a:p>
          <a:p>
            <a:pPr>
              <a:buClr>
                <a:srgbClr val="00B0F0"/>
              </a:buClr>
              <a:buFont typeface="Wingdings" pitchFamily="2" charset="2"/>
              <a:buChar char="q"/>
            </a:pPr>
            <a:r>
              <a:rPr lang="en-US" sz="1700" dirty="0"/>
              <a:t>A</a:t>
            </a:r>
            <a:r>
              <a:rPr lang="en-US" sz="1700" dirty="0" smtClean="0"/>
              <a:t>ll materials from the workshop are available digitally at </a:t>
            </a:r>
          </a:p>
          <a:p>
            <a:pPr marL="400050" lvl="1" indent="0">
              <a:buClr>
                <a:srgbClr val="00B0F0"/>
              </a:buClr>
              <a:buNone/>
            </a:pPr>
            <a:r>
              <a:rPr lang="en-US" sz="1300" dirty="0">
                <a:hlinkClick r:id="rId2"/>
              </a:rPr>
              <a:t>http://www.redlands.edu/academics/school-of-business/11264.aspx#.</a:t>
            </a:r>
            <a:r>
              <a:rPr lang="en-US" sz="1300" dirty="0" smtClean="0">
                <a:hlinkClick r:id="rId2"/>
              </a:rPr>
              <a:t>VIE_M73Tlkg</a:t>
            </a:r>
            <a:r>
              <a:rPr lang="en-US" sz="1300" dirty="0" smtClean="0"/>
              <a:t>   (look in left column)</a:t>
            </a:r>
            <a:endParaRPr lang="en-US" sz="1700" dirty="0"/>
          </a:p>
        </p:txBody>
      </p:sp>
      <p:sp>
        <p:nvSpPr>
          <p:cNvPr id="4" name="Slide Number Placeholder 3"/>
          <p:cNvSpPr>
            <a:spLocks noGrp="1"/>
          </p:cNvSpPr>
          <p:nvPr>
            <p:ph type="sldNum" sz="quarter" idx="11"/>
          </p:nvPr>
        </p:nvSpPr>
        <p:spPr/>
        <p:txBody>
          <a:bodyPr/>
          <a:lstStyle/>
          <a:p>
            <a:pPr>
              <a:defRPr/>
            </a:pPr>
            <a:fld id="{251DAC02-F61E-4BC3-B922-F53042806620}"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2800" dirty="0" smtClean="0">
                <a:solidFill>
                  <a:srgbClr val="00B0F0"/>
                </a:solidFill>
              </a:rPr>
              <a:t>Workshop packet</a:t>
            </a:r>
            <a:endParaRPr lang="en-US" sz="2800" dirty="0">
              <a:solidFill>
                <a:srgbClr val="00B0F0"/>
              </a:solidFill>
            </a:endParaRPr>
          </a:p>
        </p:txBody>
      </p:sp>
      <p:sp>
        <p:nvSpPr>
          <p:cNvPr id="3" name="Content Placeholder 2"/>
          <p:cNvSpPr>
            <a:spLocks noGrp="1"/>
          </p:cNvSpPr>
          <p:nvPr>
            <p:ph idx="1"/>
          </p:nvPr>
        </p:nvSpPr>
        <p:spPr>
          <a:xfrm>
            <a:off x="381000" y="609600"/>
            <a:ext cx="8610600" cy="5486400"/>
          </a:xfrm>
        </p:spPr>
        <p:txBody>
          <a:bodyPr/>
          <a:lstStyle/>
          <a:p>
            <a:pPr marL="0" indent="0">
              <a:buNone/>
            </a:pPr>
            <a:r>
              <a:rPr lang="en-US" sz="2000" dirty="0" smtClean="0">
                <a:solidFill>
                  <a:srgbClr val="00B0F0"/>
                </a:solidFill>
              </a:rPr>
              <a:t>Contains:</a:t>
            </a:r>
          </a:p>
          <a:p>
            <a:r>
              <a:rPr lang="en-US" sz="2100" dirty="0" smtClean="0">
                <a:solidFill>
                  <a:srgbClr val="00B0F0"/>
                </a:solidFill>
              </a:rPr>
              <a:t>Agenda of Workshop, with break times</a:t>
            </a:r>
          </a:p>
          <a:p>
            <a:r>
              <a:rPr lang="en-US" sz="2100" dirty="0" smtClean="0">
                <a:solidFill>
                  <a:srgbClr val="00B0F0"/>
                </a:solidFill>
              </a:rPr>
              <a:t>Hardcopy of PowerPoint slides (also available electronically at SIGGIS and GISAB* websites)</a:t>
            </a:r>
          </a:p>
          <a:p>
            <a:pPr lvl="1"/>
            <a:r>
              <a:rPr lang="en-US" sz="2100" dirty="0" smtClean="0">
                <a:solidFill>
                  <a:srgbClr val="00B0F0"/>
                </a:solidFill>
                <a:hlinkClick r:id="rId2"/>
              </a:rPr>
              <a:t>http://siggis.wikispaces.com/home</a:t>
            </a:r>
            <a:endParaRPr lang="en-US" sz="2100" dirty="0">
              <a:solidFill>
                <a:srgbClr val="00B0F0"/>
              </a:solidFill>
            </a:endParaRPr>
          </a:p>
          <a:p>
            <a:pPr lvl="1"/>
            <a:r>
              <a:rPr lang="en-US" sz="2000" dirty="0">
                <a:hlinkClick r:id="rId3"/>
              </a:rPr>
              <a:t>http://www.redlands.edu/academics/school-of-business/11264.aspx#.VIE_M73Tlkg</a:t>
            </a:r>
            <a:r>
              <a:rPr lang="en-US" sz="2000" dirty="0"/>
              <a:t> </a:t>
            </a:r>
          </a:p>
          <a:p>
            <a:pPr lvl="1"/>
            <a:r>
              <a:rPr lang="en-US" sz="2100" b="1" dirty="0" smtClean="0">
                <a:solidFill>
                  <a:srgbClr val="FF0000"/>
                </a:solidFill>
              </a:rPr>
              <a:t>(</a:t>
            </a:r>
            <a:r>
              <a:rPr lang="en-US" sz="2100" b="1" dirty="0">
                <a:solidFill>
                  <a:srgbClr val="FF0000"/>
                </a:solidFill>
              </a:rPr>
              <a:t>click on </a:t>
            </a:r>
            <a:r>
              <a:rPr lang="en-US" sz="2100" b="1" u="sng" dirty="0" smtClean="0">
                <a:solidFill>
                  <a:srgbClr val="FF0000"/>
                </a:solidFill>
              </a:rPr>
              <a:t>GIS for GIS Pre-ICIS Workshop</a:t>
            </a:r>
            <a:r>
              <a:rPr lang="en-US" sz="2100" b="1" dirty="0" smtClean="0">
                <a:solidFill>
                  <a:srgbClr val="FF0000"/>
                </a:solidFill>
              </a:rPr>
              <a:t> button on left part of screen)</a:t>
            </a:r>
            <a:endParaRPr lang="en-US" sz="2100" dirty="0" smtClean="0">
              <a:solidFill>
                <a:srgbClr val="00B0F0"/>
              </a:solidFill>
            </a:endParaRPr>
          </a:p>
          <a:p>
            <a:r>
              <a:rPr lang="en-US" sz="2100" dirty="0" smtClean="0">
                <a:solidFill>
                  <a:srgbClr val="00B0F0"/>
                </a:solidFill>
              </a:rPr>
              <a:t>SIGGIS information and how to join this SIG.</a:t>
            </a:r>
          </a:p>
          <a:p>
            <a:r>
              <a:rPr lang="en-US" sz="2100" dirty="0" smtClean="0">
                <a:solidFill>
                  <a:srgbClr val="00B0F0"/>
                </a:solidFill>
              </a:rPr>
              <a:t>Workshop Evaluation form</a:t>
            </a:r>
          </a:p>
          <a:p>
            <a:pPr marL="0" indent="0">
              <a:buNone/>
            </a:pPr>
            <a:endParaRPr lang="en-US" sz="2100" dirty="0" smtClean="0">
              <a:solidFill>
                <a:srgbClr val="00B0F0"/>
              </a:solidFill>
            </a:endParaRPr>
          </a:p>
          <a:p>
            <a:pPr marL="400050" lvl="1" indent="0">
              <a:buNone/>
            </a:pPr>
            <a:r>
              <a:rPr lang="en-US" sz="1200" dirty="0" smtClean="0">
                <a:solidFill>
                  <a:srgbClr val="00B0F0"/>
                </a:solidFill>
              </a:rPr>
              <a:t>*Center for Business GIS and Spatial Analysis, University of Redlands</a:t>
            </a:r>
          </a:p>
          <a:p>
            <a:pPr marL="0" indent="0">
              <a:buNone/>
            </a:pPr>
            <a:endParaRPr lang="en-US" sz="1400" dirty="0">
              <a:solidFill>
                <a:srgbClr val="00B0F0"/>
              </a:solidFill>
            </a:endParaRPr>
          </a:p>
          <a:p>
            <a:pPr marL="457200" indent="-457200">
              <a:buNone/>
            </a:pPr>
            <a:r>
              <a:rPr lang="en-US" sz="2000" dirty="0" smtClean="0"/>
              <a:t>Acknowledgments and thanks:  </a:t>
            </a:r>
          </a:p>
          <a:p>
            <a:r>
              <a:rPr lang="en-US" sz="1400" dirty="0" smtClean="0"/>
              <a:t>Staff of University of Redlands </a:t>
            </a:r>
            <a:r>
              <a:rPr lang="en-US" sz="1400" dirty="0"/>
              <a:t>School of </a:t>
            </a:r>
            <a:r>
              <a:rPr lang="en-US" sz="1400" dirty="0" smtClean="0"/>
              <a:t>Business and </a:t>
            </a:r>
          </a:p>
        </p:txBody>
      </p:sp>
      <p:sp>
        <p:nvSpPr>
          <p:cNvPr id="4" name="Slide Number Placeholder 3"/>
          <p:cNvSpPr>
            <a:spLocks noGrp="1"/>
          </p:cNvSpPr>
          <p:nvPr>
            <p:ph type="sldNum" sz="quarter" idx="11"/>
          </p:nvPr>
        </p:nvSpPr>
        <p:spPr/>
        <p:txBody>
          <a:bodyPr/>
          <a:lstStyle/>
          <a:p>
            <a:pPr>
              <a:defRPr/>
            </a:pPr>
            <a:fld id="{251DAC02-F61E-4BC3-B922-F53042806620}" type="slidenum">
              <a:rPr lang="en-US" smtClean="0"/>
              <a:pPr>
                <a:defRPr/>
              </a:pPr>
              <a:t>7</a:t>
            </a:fld>
            <a:endParaRPr lang="en-US" dirty="0"/>
          </a:p>
        </p:txBody>
      </p:sp>
    </p:spTree>
    <p:extLst>
      <p:ext uri="{BB962C8B-B14F-4D97-AF65-F5344CB8AC3E}">
        <p14:creationId xmlns:p14="http://schemas.microsoft.com/office/powerpoint/2010/main" val="3684115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lstStyle/>
          <a:p>
            <a:pPr>
              <a:defRPr/>
            </a:pPr>
            <a:r>
              <a:rPr lang="en-US" i="1" dirty="0" smtClean="0">
                <a:solidFill>
                  <a:schemeClr val="accent2">
                    <a:lumMod val="60000"/>
                    <a:lumOff val="40000"/>
                  </a:schemeClr>
                </a:solidFill>
              </a:rPr>
              <a:t/>
            </a:r>
            <a:br>
              <a:rPr lang="en-US" i="1" dirty="0" smtClean="0">
                <a:solidFill>
                  <a:schemeClr val="accent2">
                    <a:lumMod val="60000"/>
                    <a:lumOff val="40000"/>
                  </a:schemeClr>
                </a:solidFill>
              </a:rPr>
            </a:br>
            <a:r>
              <a:rPr lang="en-US" sz="2800" b="1" dirty="0" smtClean="0">
                <a:solidFill>
                  <a:schemeClr val="tx1"/>
                </a:solidFill>
              </a:rPr>
              <a:t>Segment 1</a:t>
            </a:r>
            <a:r>
              <a:rPr lang="en-US" sz="2800" b="1" i="1" dirty="0" smtClean="0">
                <a:solidFill>
                  <a:schemeClr val="tx1"/>
                </a:solidFill>
              </a:rPr>
              <a:t/>
            </a:r>
            <a:br>
              <a:rPr lang="en-US" sz="2800" b="1" i="1" dirty="0" smtClean="0">
                <a:solidFill>
                  <a:schemeClr val="tx1"/>
                </a:solidFill>
              </a:rPr>
            </a:br>
            <a:r>
              <a:rPr lang="en-US" i="1" dirty="0">
                <a:solidFill>
                  <a:schemeClr val="accent2">
                    <a:lumMod val="60000"/>
                    <a:lumOff val="40000"/>
                  </a:schemeClr>
                </a:solidFill>
              </a:rPr>
              <a:t/>
            </a:r>
            <a:br>
              <a:rPr lang="en-US" i="1" dirty="0">
                <a:solidFill>
                  <a:schemeClr val="accent2">
                    <a:lumMod val="60000"/>
                    <a:lumOff val="40000"/>
                  </a:schemeClr>
                </a:solidFill>
              </a:rPr>
            </a:br>
            <a:r>
              <a:rPr lang="en-US" i="1" dirty="0" smtClean="0">
                <a:solidFill>
                  <a:schemeClr val="accent2">
                    <a:lumMod val="60000"/>
                    <a:lumOff val="40000"/>
                  </a:schemeClr>
                </a:solidFill>
              </a:rPr>
              <a:t>Overview </a:t>
            </a:r>
            <a:r>
              <a:rPr lang="en-US" i="1" dirty="0" smtClean="0">
                <a:solidFill>
                  <a:schemeClr val="accent2">
                    <a:lumMod val="60000"/>
                    <a:lumOff val="40000"/>
                  </a:schemeClr>
                </a:solidFill>
              </a:rPr>
              <a:t>of GIS Concepts, Methods, and Architecture.</a:t>
            </a:r>
            <a:br>
              <a:rPr lang="en-US" i="1" dirty="0" smtClean="0">
                <a:solidFill>
                  <a:schemeClr val="accent2">
                    <a:lumMod val="60000"/>
                    <a:lumOff val="40000"/>
                  </a:schemeClr>
                </a:solidFill>
              </a:rPr>
            </a:br>
            <a:r>
              <a:rPr lang="en-US" i="1" dirty="0" smtClean="0">
                <a:solidFill>
                  <a:schemeClr val="accent2">
                    <a:lumMod val="60000"/>
                    <a:lumOff val="40000"/>
                  </a:schemeClr>
                </a:solidFill>
              </a:rPr>
              <a:t>Why is GIS Important.</a:t>
            </a:r>
            <a:br>
              <a:rPr lang="en-US" i="1" dirty="0" smtClean="0">
                <a:solidFill>
                  <a:schemeClr val="accent2">
                    <a:lumMod val="60000"/>
                    <a:lumOff val="40000"/>
                  </a:schemeClr>
                </a:solidFill>
              </a:rPr>
            </a:br>
            <a:r>
              <a:rPr lang="en-US" i="1" dirty="0" smtClean="0">
                <a:solidFill>
                  <a:schemeClr val="accent2">
                    <a:lumMod val="60000"/>
                    <a:lumOff val="40000"/>
                  </a:schemeClr>
                </a:solidFill>
              </a:rPr>
              <a:t>Connection to MIS Concepts.</a:t>
            </a:r>
            <a:br>
              <a:rPr lang="en-US" i="1" dirty="0" smtClean="0">
                <a:solidFill>
                  <a:schemeClr val="accent2">
                    <a:lumMod val="60000"/>
                    <a:lumOff val="40000"/>
                  </a:schemeClr>
                </a:solidFill>
              </a:rPr>
            </a:br>
            <a:r>
              <a:rPr lang="en-US" i="1" dirty="0">
                <a:solidFill>
                  <a:schemeClr val="accent2">
                    <a:lumMod val="60000"/>
                    <a:lumOff val="40000"/>
                  </a:schemeClr>
                </a:solidFill>
              </a:rPr>
              <a:t/>
            </a:r>
            <a:br>
              <a:rPr lang="en-US" i="1" dirty="0">
                <a:solidFill>
                  <a:schemeClr val="accent2">
                    <a:lumMod val="60000"/>
                    <a:lumOff val="40000"/>
                  </a:schemeClr>
                </a:solidFill>
              </a:rPr>
            </a:br>
            <a:r>
              <a:rPr lang="en-US" sz="2800" i="1" dirty="0" smtClean="0">
                <a:solidFill>
                  <a:schemeClr val="accent2">
                    <a:lumMod val="60000"/>
                    <a:lumOff val="40000"/>
                  </a:schemeClr>
                </a:solidFill>
              </a:rPr>
              <a:t>James Pick*, University of Redlands</a:t>
            </a:r>
            <a:br>
              <a:rPr lang="en-US" sz="2800" i="1" dirty="0" smtClean="0">
                <a:solidFill>
                  <a:schemeClr val="accent2">
                    <a:lumMod val="60000"/>
                    <a:lumOff val="40000"/>
                  </a:schemeClr>
                </a:solidFill>
              </a:rPr>
            </a:br>
            <a:r>
              <a:rPr lang="en-US" sz="2800" i="1" dirty="0">
                <a:solidFill>
                  <a:schemeClr val="accent2">
                    <a:lumMod val="60000"/>
                    <a:lumOff val="40000"/>
                  </a:schemeClr>
                </a:solidFill>
              </a:rPr>
              <a:t/>
            </a:r>
            <a:br>
              <a:rPr lang="en-US" sz="2800" i="1" dirty="0">
                <a:solidFill>
                  <a:schemeClr val="accent2">
                    <a:lumMod val="60000"/>
                    <a:lumOff val="40000"/>
                  </a:schemeClr>
                </a:solidFill>
              </a:rPr>
            </a:br>
            <a:r>
              <a:rPr lang="en-US" sz="2800" i="1" dirty="0" smtClean="0">
                <a:solidFill>
                  <a:schemeClr val="accent2">
                    <a:lumMod val="60000"/>
                    <a:lumOff val="40000"/>
                  </a:schemeClr>
                </a:solidFill>
              </a:rPr>
              <a:t/>
            </a:r>
            <a:br>
              <a:rPr lang="en-US" sz="2800" i="1" dirty="0" smtClean="0">
                <a:solidFill>
                  <a:schemeClr val="accent2">
                    <a:lumMod val="60000"/>
                    <a:lumOff val="40000"/>
                  </a:schemeClr>
                </a:solidFill>
              </a:rPr>
            </a:br>
            <a:r>
              <a:rPr lang="en-US" sz="2800" i="1" dirty="0">
                <a:solidFill>
                  <a:schemeClr val="accent2">
                    <a:lumMod val="60000"/>
                    <a:lumOff val="40000"/>
                  </a:schemeClr>
                </a:solidFill>
              </a:rPr>
              <a:t/>
            </a:r>
            <a:br>
              <a:rPr lang="en-US" sz="2800" i="1" dirty="0">
                <a:solidFill>
                  <a:schemeClr val="accent2">
                    <a:lumMod val="60000"/>
                    <a:lumOff val="40000"/>
                  </a:schemeClr>
                </a:solidFill>
              </a:rPr>
            </a:br>
            <a:r>
              <a:rPr lang="en-US" sz="2800" i="1" dirty="0" smtClean="0">
                <a:solidFill>
                  <a:schemeClr val="accent2">
                    <a:lumMod val="60000"/>
                    <a:lumOff val="40000"/>
                  </a:schemeClr>
                </a:solidFill>
              </a:rPr>
              <a:t>*</a:t>
            </a:r>
            <a:r>
              <a:rPr lang="en-US" sz="1600" i="1" dirty="0" smtClean="0">
                <a:solidFill>
                  <a:schemeClr val="accent2">
                    <a:lumMod val="60000"/>
                    <a:lumOff val="40000"/>
                  </a:schemeClr>
                </a:solidFill>
              </a:rPr>
              <a:t>note: Dan </a:t>
            </a:r>
            <a:r>
              <a:rPr lang="en-US" sz="1600" i="1" dirty="0" err="1" smtClean="0">
                <a:solidFill>
                  <a:schemeClr val="accent2">
                    <a:lumMod val="60000"/>
                    <a:lumOff val="40000"/>
                  </a:schemeClr>
                </a:solidFill>
              </a:rPr>
              <a:t>Farkas</a:t>
            </a:r>
            <a:r>
              <a:rPr lang="en-US" sz="1600" i="1" dirty="0" smtClean="0">
                <a:solidFill>
                  <a:schemeClr val="accent2">
                    <a:lumMod val="60000"/>
                    <a:lumOff val="40000"/>
                  </a:schemeClr>
                </a:solidFill>
              </a:rPr>
              <a:t>, Pace University</a:t>
            </a:r>
            <a:br>
              <a:rPr lang="en-US" sz="1600" i="1" dirty="0" smtClean="0">
                <a:solidFill>
                  <a:schemeClr val="accent2">
                    <a:lumMod val="60000"/>
                    <a:lumOff val="40000"/>
                  </a:schemeClr>
                </a:solidFill>
              </a:rPr>
            </a:br>
            <a:r>
              <a:rPr lang="en-US" sz="1600" i="1" dirty="0" smtClean="0">
                <a:solidFill>
                  <a:schemeClr val="accent2">
                    <a:lumMod val="60000"/>
                    <a:lumOff val="40000"/>
                  </a:schemeClr>
                </a:solidFill>
              </a:rPr>
              <a:t>collaborated in preparing these slides</a:t>
            </a:r>
            <a:br>
              <a:rPr lang="en-US" sz="1600" i="1" dirty="0" smtClean="0">
                <a:solidFill>
                  <a:schemeClr val="accent2">
                    <a:lumMod val="60000"/>
                    <a:lumOff val="40000"/>
                  </a:schemeClr>
                </a:solidFill>
              </a:rPr>
            </a:br>
            <a:endParaRPr lang="en-US" sz="1600" i="1" dirty="0">
              <a:solidFill>
                <a:schemeClr val="accent2">
                  <a:lumMod val="60000"/>
                  <a:lumOff val="40000"/>
                </a:schemeClr>
              </a:solidFill>
            </a:endParaRPr>
          </a:p>
        </p:txBody>
      </p:sp>
      <p:sp>
        <p:nvSpPr>
          <p:cNvPr id="3" name="Slide Number Placeholder 2"/>
          <p:cNvSpPr>
            <a:spLocks noGrp="1"/>
          </p:cNvSpPr>
          <p:nvPr>
            <p:ph type="sldNum" sz="quarter" idx="11"/>
          </p:nvPr>
        </p:nvSpPr>
        <p:spPr/>
        <p:txBody>
          <a:bodyPr/>
          <a:lstStyle/>
          <a:p>
            <a:pPr>
              <a:defRPr/>
            </a:pPr>
            <a:fld id="{251DAC02-F61E-4BC3-B922-F53042806620}"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GIS?</a:t>
            </a:r>
            <a:endParaRPr lang="en-US" dirty="0"/>
          </a:p>
        </p:txBody>
      </p:sp>
      <p:sp>
        <p:nvSpPr>
          <p:cNvPr id="3" name="Content Placeholder 2"/>
          <p:cNvSpPr>
            <a:spLocks noGrp="1"/>
          </p:cNvSpPr>
          <p:nvPr>
            <p:ph idx="1"/>
          </p:nvPr>
        </p:nvSpPr>
        <p:spPr/>
        <p:txBody>
          <a:bodyPr/>
          <a:lstStyle/>
          <a:p>
            <a:pPr eaLnBrk="1" hangingPunct="1">
              <a:buFontTx/>
              <a:buNone/>
            </a:pPr>
            <a:r>
              <a:rPr lang="en-US" dirty="0">
                <a:solidFill>
                  <a:srgbClr val="00B0F0"/>
                </a:solidFill>
              </a:rPr>
              <a:t>A GIS consists of the following elements:</a:t>
            </a:r>
          </a:p>
          <a:p>
            <a:pPr eaLnBrk="1" hangingPunct="1"/>
            <a:r>
              <a:rPr lang="en-US" dirty="0">
                <a:solidFill>
                  <a:srgbClr val="00B0F0"/>
                </a:solidFill>
              </a:rPr>
              <a:t>Data-base of attributes</a:t>
            </a:r>
          </a:p>
          <a:p>
            <a:pPr eaLnBrk="1" hangingPunct="1"/>
            <a:r>
              <a:rPr lang="en-US" dirty="0">
                <a:solidFill>
                  <a:srgbClr val="00B0F0"/>
                </a:solidFill>
              </a:rPr>
              <a:t>Spatial information</a:t>
            </a:r>
          </a:p>
          <a:p>
            <a:pPr eaLnBrk="1" hangingPunct="1"/>
            <a:r>
              <a:rPr lang="en-US" dirty="0">
                <a:solidFill>
                  <a:srgbClr val="00B0F0"/>
                </a:solidFill>
              </a:rPr>
              <a:t>Some way to link the </a:t>
            </a:r>
            <a:r>
              <a:rPr lang="en-US" dirty="0" smtClean="0">
                <a:solidFill>
                  <a:srgbClr val="00B0F0"/>
                </a:solidFill>
              </a:rPr>
              <a:t>two</a:t>
            </a:r>
          </a:p>
          <a:p>
            <a:pPr eaLnBrk="1" hangingPunct="1"/>
            <a:r>
              <a:rPr lang="en-US" dirty="0" smtClean="0">
                <a:solidFill>
                  <a:srgbClr val="00B0F0"/>
                </a:solidFill>
              </a:rPr>
              <a:t>Software</a:t>
            </a:r>
          </a:p>
          <a:p>
            <a:pPr eaLnBrk="1" hangingPunct="1"/>
            <a:r>
              <a:rPr lang="en-US" dirty="0" smtClean="0">
                <a:solidFill>
                  <a:srgbClr val="00B0F0"/>
                </a:solidFill>
              </a:rPr>
              <a:t>Processes</a:t>
            </a:r>
          </a:p>
          <a:p>
            <a:pPr eaLnBrk="1" hangingPunct="1"/>
            <a:r>
              <a:rPr lang="en-US" dirty="0" smtClean="0">
                <a:solidFill>
                  <a:srgbClr val="00B0F0"/>
                </a:solidFill>
              </a:rPr>
              <a:t>Network or cloud</a:t>
            </a:r>
            <a:endParaRPr lang="en-US" dirty="0">
              <a:solidFill>
                <a:srgbClr val="00B0F0"/>
              </a:solidFill>
            </a:endParaRPr>
          </a:p>
          <a:p>
            <a:endParaRPr lang="en-US" dirty="0"/>
          </a:p>
        </p:txBody>
      </p:sp>
      <p:sp>
        <p:nvSpPr>
          <p:cNvPr id="4" name="Slide Number Placeholder 3"/>
          <p:cNvSpPr>
            <a:spLocks noGrp="1"/>
          </p:cNvSpPr>
          <p:nvPr>
            <p:ph type="sldNum" sz="quarter" idx="11"/>
          </p:nvPr>
        </p:nvSpPr>
        <p:spPr/>
        <p:txBody>
          <a:bodyPr/>
          <a:lstStyle/>
          <a:p>
            <a:pPr>
              <a:defRPr/>
            </a:pPr>
            <a:fld id="{251DAC02-F61E-4BC3-B922-F53042806620}" type="slidenum">
              <a:rPr lang="en-US" smtClean="0"/>
              <a:pPr>
                <a:defRPr/>
              </a:pPr>
              <a:t>9</a:t>
            </a:fld>
            <a:endParaRPr lang="en-US"/>
          </a:p>
        </p:txBody>
      </p:sp>
    </p:spTree>
    <p:extLst>
      <p:ext uri="{BB962C8B-B14F-4D97-AF65-F5344CB8AC3E}">
        <p14:creationId xmlns:p14="http://schemas.microsoft.com/office/powerpoint/2010/main" val="909173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B41BA5C-88E9-4ECD-90AE-1CE217B6F979}">
  <ds:schemaRefs>
    <ds:schemaRef ds:uri="ESRI.ArcGIS.Mapping.OfficeIntegration.PowerPointInfo"/>
  </ds:schemaRefs>
</ds:datastoreItem>
</file>

<file path=customXml/itemProps10.xml><?xml version="1.0" encoding="utf-8"?>
<ds:datastoreItem xmlns:ds="http://schemas.openxmlformats.org/officeDocument/2006/customXml" ds:itemID="{233BB20E-6FE1-4A6F-B9F9-609EA0342F59}">
  <ds:schemaRefs>
    <ds:schemaRef ds:uri="ESRI.ArcGIS.Mapping.OfficeIntegration.PowerPointInfo"/>
  </ds:schemaRefs>
</ds:datastoreItem>
</file>

<file path=customXml/itemProps2.xml><?xml version="1.0" encoding="utf-8"?>
<ds:datastoreItem xmlns:ds="http://schemas.openxmlformats.org/officeDocument/2006/customXml" ds:itemID="{61D51A2E-2CB7-4DF7-8F2D-5B48FE8ACE2E}">
  <ds:schemaRefs>
    <ds:schemaRef ds:uri="ESRI.ArcGIS.Mapping.OfficeIntegration.PowerPointInfo"/>
  </ds:schemaRefs>
</ds:datastoreItem>
</file>

<file path=customXml/itemProps3.xml><?xml version="1.0" encoding="utf-8"?>
<ds:datastoreItem xmlns:ds="http://schemas.openxmlformats.org/officeDocument/2006/customXml" ds:itemID="{74BDA772-955B-425B-9AD2-8CD1539F07E6}">
  <ds:schemaRefs>
    <ds:schemaRef ds:uri="ESRI.ArcGIS.Mapping.OfficeIntegration.PowerPointInfo"/>
  </ds:schemaRefs>
</ds:datastoreItem>
</file>

<file path=customXml/itemProps4.xml><?xml version="1.0" encoding="utf-8"?>
<ds:datastoreItem xmlns:ds="http://schemas.openxmlformats.org/officeDocument/2006/customXml" ds:itemID="{3B0D50CD-A4DD-47F0-A9DB-9077F54BBAC5}">
  <ds:schemaRefs>
    <ds:schemaRef ds:uri="ESRI.ArcGIS.Mapping.OfficeIntegration.PowerPointInfo"/>
  </ds:schemaRefs>
</ds:datastoreItem>
</file>

<file path=customXml/itemProps5.xml><?xml version="1.0" encoding="utf-8"?>
<ds:datastoreItem xmlns:ds="http://schemas.openxmlformats.org/officeDocument/2006/customXml" ds:itemID="{009E2BC8-78E0-44C1-87F7-9121340AF0DB}">
  <ds:schemaRefs>
    <ds:schemaRef ds:uri="ESRI.ArcGIS.Mapping.OfficeIntegration.PowerPointInfo"/>
  </ds:schemaRefs>
</ds:datastoreItem>
</file>

<file path=customXml/itemProps6.xml><?xml version="1.0" encoding="utf-8"?>
<ds:datastoreItem xmlns:ds="http://schemas.openxmlformats.org/officeDocument/2006/customXml" ds:itemID="{3705584F-9215-4E9C-AF3F-0643FA2880BC}">
  <ds:schemaRefs>
    <ds:schemaRef ds:uri="ESRI.ArcGIS.Mapping.OfficeIntegration.PowerPointInfo"/>
  </ds:schemaRefs>
</ds:datastoreItem>
</file>

<file path=customXml/itemProps7.xml><?xml version="1.0" encoding="utf-8"?>
<ds:datastoreItem xmlns:ds="http://schemas.openxmlformats.org/officeDocument/2006/customXml" ds:itemID="{28E056E5-1273-4F09-89C0-A832574173D1}">
  <ds:schemaRefs>
    <ds:schemaRef ds:uri="ESRI.ArcGIS.Mapping.OfficeIntegration.PowerPointInfo"/>
  </ds:schemaRefs>
</ds:datastoreItem>
</file>

<file path=customXml/itemProps8.xml><?xml version="1.0" encoding="utf-8"?>
<ds:datastoreItem xmlns:ds="http://schemas.openxmlformats.org/officeDocument/2006/customXml" ds:itemID="{7B9D92EC-A589-4CFB-B387-841FB1DBE733}">
  <ds:schemaRefs>
    <ds:schemaRef ds:uri="ESRI.ArcGIS.Mapping.OfficeIntegration.PowerPointInfo"/>
  </ds:schemaRefs>
</ds:datastoreItem>
</file>

<file path=customXml/itemProps9.xml><?xml version="1.0" encoding="utf-8"?>
<ds:datastoreItem xmlns:ds="http://schemas.openxmlformats.org/officeDocument/2006/customXml" ds:itemID="{4AFD5851-E63E-4B93-B13D-90736A2A041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5997</TotalTime>
  <Words>2985</Words>
  <Application>Microsoft Office PowerPoint</Application>
  <PresentationFormat>On-screen Show (4:3)</PresentationFormat>
  <Paragraphs>337</Paragraphs>
  <Slides>43</Slides>
  <Notes>4</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Default Design</vt:lpstr>
      <vt:lpstr>1_Custom Design</vt:lpstr>
      <vt:lpstr>Custom Design</vt:lpstr>
      <vt:lpstr>WORKSHOP ON GEOGRAPHIC INFORMATION SYSTEMS   ICIS 2014,  Auckland, New Zealand</vt:lpstr>
      <vt:lpstr>PowerPoint Presentation</vt:lpstr>
      <vt:lpstr>PowerPoint Presentation</vt:lpstr>
      <vt:lpstr>Workshop Rationale</vt:lpstr>
      <vt:lpstr>PowerPoint Presentation</vt:lpstr>
      <vt:lpstr>GIS Workshop - Outcomes </vt:lpstr>
      <vt:lpstr>Workshop packet</vt:lpstr>
      <vt:lpstr> Segment 1  Overview of GIS Concepts, Methods, and Architecture. Why is GIS Important. Connection to MIS Concepts.  James Pick*, University of Redlands    *note: Dan Farkas, Pace University collaborated in preparing these slides </vt:lpstr>
      <vt:lpstr>What is GIS?</vt:lpstr>
      <vt:lpstr>Design elements of a GIS</vt:lpstr>
      <vt:lpstr>GIS – Its Place in MIS and the Edge </vt:lpstr>
      <vt:lpstr>Why is GIS Important?</vt:lpstr>
      <vt:lpstr>GIS and Web</vt:lpstr>
      <vt:lpstr>Example of Web GIS: Esri’s Living Atlas</vt:lpstr>
      <vt:lpstr>Living Atlas – examples of live contributed maps</vt:lpstr>
      <vt:lpstr>GIS for Mobile Devices</vt:lpstr>
      <vt:lpstr>Mobile Geospatial Advantages in field for Telecom New Zealand</vt:lpstr>
      <vt:lpstr>GIS and Big Data</vt:lpstr>
      <vt:lpstr>Big Data Mapping at  Union Power Cooperative</vt:lpstr>
      <vt:lpstr>GIS and  Social Media</vt:lpstr>
      <vt:lpstr>Geo-Design</vt:lpstr>
      <vt:lpstr>GIS Industry</vt:lpstr>
      <vt:lpstr>GIS Data</vt:lpstr>
      <vt:lpstr>Impact of GIS on Organizations</vt:lpstr>
      <vt:lpstr>GIS Impacts Human and Managerial Actions</vt:lpstr>
      <vt:lpstr>Strategy now Spatial at C-level, and senior executive level</vt:lpstr>
      <vt:lpstr>Business-GIS-IT Strategic Alignment Model</vt:lpstr>
      <vt:lpstr>Spatial Analysis and Spatial Statistics: Discovering trends and patterns  James Pick, University of Redlands*    * Dan Farkas, Pace University, collaborated in preparing these slides  </vt:lpstr>
      <vt:lpstr>Spatial Analysis is more than looking at a map </vt:lpstr>
      <vt:lpstr>Select Features </vt:lpstr>
      <vt:lpstr>Thematic maps</vt:lpstr>
      <vt:lpstr>Buffers and Drive-time Analysis</vt:lpstr>
      <vt:lpstr>Establishing Proximity Zones: Thiessen Polygons</vt:lpstr>
      <vt:lpstr>Density</vt:lpstr>
      <vt:lpstr>Predicting consumer behavior: Huff Models</vt:lpstr>
      <vt:lpstr>Space-Time, A new and promising area in GIS, which is now available for personal use</vt:lpstr>
      <vt:lpstr>Example: Space-Time Trend Analysis of GDP</vt:lpstr>
      <vt:lpstr>3D Models</vt:lpstr>
      <vt:lpstr>3-D – Starbuck’s check-ins and Los Angeles</vt:lpstr>
      <vt:lpstr>Spatial Statistics</vt:lpstr>
      <vt:lpstr>Example: k-means cluster analysis with mapping</vt:lpstr>
      <vt:lpstr>K-means clusters of  technological levels of U.S. states, 2010</vt:lpstr>
      <vt:lpstr>Summary</vt:lpstr>
    </vt:vector>
  </TitlesOfParts>
  <Company>University of Redlands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Pick</dc:creator>
  <cp:lastModifiedBy>James Pick</cp:lastModifiedBy>
  <cp:revision>223</cp:revision>
  <cp:lastPrinted>2014-12-05T07:18:01Z</cp:lastPrinted>
  <dcterms:created xsi:type="dcterms:W3CDTF">2006-09-28T18:47:58Z</dcterms:created>
  <dcterms:modified xsi:type="dcterms:W3CDTF">2014-12-05T07:18:06Z</dcterms:modified>
</cp:coreProperties>
</file>