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00" r:id="rId2"/>
    <p:sldId id="326" r:id="rId3"/>
    <p:sldId id="32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12" r:id="rId12"/>
    <p:sldId id="347" r:id="rId13"/>
    <p:sldId id="320" r:id="rId14"/>
    <p:sldId id="336" r:id="rId15"/>
    <p:sldId id="337" r:id="rId16"/>
    <p:sldId id="340" r:id="rId17"/>
    <p:sldId id="346" r:id="rId18"/>
    <p:sldId id="341" r:id="rId19"/>
    <p:sldId id="342" r:id="rId20"/>
    <p:sldId id="348" r:id="rId21"/>
    <p:sldId id="349" r:id="rId22"/>
    <p:sldId id="350" r:id="rId23"/>
    <p:sldId id="35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53"/>
    <a:srgbClr val="531CC2"/>
    <a:srgbClr val="5F20DE"/>
    <a:srgbClr val="F60000"/>
    <a:srgbClr val="FFFF85"/>
    <a:srgbClr val="00A249"/>
    <a:srgbClr val="6F3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41" autoAdjust="0"/>
    <p:restoredTop sz="90929"/>
  </p:normalViewPr>
  <p:slideViewPr>
    <p:cSldViewPr>
      <p:cViewPr>
        <p:scale>
          <a:sx n="70" d="100"/>
          <a:sy n="70" d="100"/>
        </p:scale>
        <p:origin x="-894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B3863E-F5DC-3C43-BE7A-BFB9F9F41A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62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A0651-1952-A642-A4E7-C64967A7399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FC5217-F31F-6740-92AF-6A3E6FD8E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1DE6F9-6BAD-A64E-87A8-FE4B3DD7F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045EB9-2889-DE4A-BCDE-17CAF4770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38D811-BB38-9245-AB3E-5B81181F1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8CF186-50AA-BE43-A436-37D633058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945B41-2EA7-8241-978B-062CB8917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0A93AF-F88B-B546-A54E-334E52D0F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DF98FA-BF60-2145-8288-A72E238C4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8DFFB5-B1DE-0D4F-B6BD-5DEE7A887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2AFB2D-0F17-BB4E-A0EB-8B3AAEF89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6BFE26D-D497-F64E-B1CC-B4E2FE786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93101F-48F2-854B-BCFE-FF55F16EE5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2133600"/>
          </a:xfrm>
        </p:spPr>
        <p:txBody>
          <a:bodyPr/>
          <a:lstStyle/>
          <a:p>
            <a:r>
              <a:rPr lang="en-IE" b="1" kern="1200" spc="400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IE" b="1" kern="1200" cap="small" spc="400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Knowledge</a:t>
            </a:r>
            <a:r>
              <a:rPr lang="en-IE" sz="40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IE" sz="40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IE" sz="6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IE" sz="6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IE" sz="40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The Spatial Diffusion of</a:t>
            </a:r>
            <a:br>
              <a:rPr lang="en-IE" sz="40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</a:br>
            <a:r>
              <a:rPr lang="en-IE" sz="4000" b="1" kern="1200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IE" sz="40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DNA Methods</a:t>
            </a:r>
            <a:endParaRPr lang="en-US" sz="4000" b="1" kern="1200" cap="small" dirty="0">
              <a:solidFill>
                <a:srgbClr val="33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" name="Picture 3" descr="UCD_brandmark_100%.psd                                         0005F49BAidens Big Drive               BD2EA33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901381"/>
            <a:ext cx="89154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982624"/>
            <a:ext cx="3664399" cy="100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143000" y="2895600"/>
            <a:ext cx="70104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3946525" algn="l"/>
              </a:tabLst>
            </a:pPr>
            <a:r>
              <a:rPr lang="en-GB" sz="2600" b="1" dirty="0" smtClean="0">
                <a:solidFill>
                  <a:srgbClr val="333366"/>
                </a:solidFill>
                <a:latin typeface="Verdana" charset="0"/>
              </a:rPr>
              <a:t>Maryann P. Feldman	</a:t>
            </a:r>
            <a:r>
              <a:rPr lang="en-IE" sz="1300" dirty="0" smtClean="0">
                <a:solidFill>
                  <a:srgbClr val="333366"/>
                </a:solidFill>
                <a:latin typeface="Verdana" charset="0"/>
              </a:rPr>
              <a:t>UNC, Department of Public Policy</a:t>
            </a:r>
            <a:r>
              <a:rPr lang="en-GB" sz="2600" b="1" dirty="0" smtClean="0">
                <a:solidFill>
                  <a:srgbClr val="333366"/>
                </a:solidFill>
                <a:latin typeface="Verdana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600"/>
              </a:spcAft>
              <a:tabLst>
                <a:tab pos="3946525" algn="l"/>
              </a:tabLst>
            </a:pPr>
            <a:r>
              <a:rPr lang="en-GB" sz="2600" b="1" dirty="0" smtClean="0">
                <a:solidFill>
                  <a:srgbClr val="333366"/>
                </a:solidFill>
                <a:latin typeface="Verdana" charset="0"/>
              </a:rPr>
              <a:t>Dieter F. Kogler	</a:t>
            </a:r>
            <a:r>
              <a:rPr lang="en-IE" sz="1300" dirty="0" smtClean="0">
                <a:solidFill>
                  <a:srgbClr val="333366"/>
                </a:solidFill>
                <a:latin typeface="Verdana" charset="0"/>
              </a:rPr>
              <a:t>UCD, School of Geography,</a:t>
            </a:r>
            <a:br>
              <a:rPr lang="en-IE" sz="1300" dirty="0" smtClean="0">
                <a:solidFill>
                  <a:srgbClr val="333366"/>
                </a:solidFill>
                <a:latin typeface="Verdana" charset="0"/>
              </a:rPr>
            </a:br>
            <a:r>
              <a:rPr lang="en-IE" sz="1300" dirty="0" smtClean="0">
                <a:solidFill>
                  <a:srgbClr val="333366"/>
                </a:solidFill>
                <a:latin typeface="Verdana" charset="0"/>
              </a:rPr>
              <a:t>	Planning &amp; Environmental Policy</a:t>
            </a:r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3946525" algn="l"/>
              </a:tabLst>
            </a:pPr>
            <a:r>
              <a:rPr lang="en-IE" sz="2600" b="1" dirty="0" smtClean="0">
                <a:solidFill>
                  <a:srgbClr val="333366"/>
                </a:solidFill>
                <a:latin typeface="Verdana" charset="0"/>
              </a:rPr>
              <a:t>David L. Rigby</a:t>
            </a:r>
            <a:r>
              <a:rPr lang="en-IE" sz="1300" dirty="0" smtClean="0">
                <a:solidFill>
                  <a:srgbClr val="333366"/>
                </a:solidFill>
                <a:latin typeface="Verdana" charset="0"/>
              </a:rPr>
              <a:t>	UCLA, Departments of Geography &amp; 	Statistics</a:t>
            </a:r>
            <a:endParaRPr lang="en-GB" sz="1300" dirty="0">
              <a:solidFill>
                <a:srgbClr val="333366"/>
              </a:solidFill>
              <a:latin typeface="Verdana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sz="1300" dirty="0" smtClean="0">
              <a:solidFill>
                <a:srgbClr val="333366"/>
              </a:solidFill>
              <a:latin typeface="Verdana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04800" y="2743200"/>
            <a:ext cx="8534400" cy="0"/>
          </a:xfrm>
          <a:prstGeom prst="line">
            <a:avLst/>
          </a:prstGeom>
          <a:noFill/>
          <a:ln w="25400" cap="flat" cmpd="sng" algn="ctr">
            <a:solidFill>
              <a:srgbClr val="359A3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52" y="5018512"/>
            <a:ext cx="2133600" cy="9849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5486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COGNITIVE PROXIMITY (to Cohen-Boyer)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Cohen-Boyer is defined as a technological class (1 of 439) in patent records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to find distances between technological classes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at patent co-classification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probability of co-classification to estimate inter-class distances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Visualizations of technological classes &amp; distance between them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Cognitive proximity of a city to Cohen-Boyer given by average proximity (inverse distance) of all patents in the city to C-B (this not great?)</a:t>
            </a:r>
            <a:endParaRPr lang="en-US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23589"/>
            <a:ext cx="7912799" cy="633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181600" cy="762000"/>
          </a:xfrm>
        </p:spPr>
        <p:txBody>
          <a:bodyPr/>
          <a:lstStyle/>
          <a:p>
            <a:pPr algn="l">
              <a:defRPr/>
            </a:pPr>
            <a:r>
              <a:rPr lang="en-US" sz="28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U.S. KNOWLEDGE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609600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2060"/>
                </a:solidFill>
                <a:latin typeface="Trebuchet MS" pitchFamily="34" charset="0"/>
              </a:rPr>
              <a:t>435/69.1</a:t>
            </a:r>
            <a:endParaRPr lang="en-IE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447800" y="5715000"/>
            <a:ext cx="152400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219200" y="5562600"/>
            <a:ext cx="228600" cy="228600"/>
          </a:xfrm>
          <a:prstGeom prst="ellips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13449" y="762000"/>
            <a:ext cx="3030551" cy="1988814"/>
            <a:chOff x="6019800" y="1128712"/>
            <a:chExt cx="3030551" cy="1988814"/>
          </a:xfrm>
        </p:grpSpPr>
        <p:sp>
          <p:nvSpPr>
            <p:cNvPr id="10" name="Oval 9"/>
            <p:cNvSpPr/>
            <p:nvPr/>
          </p:nvSpPr>
          <p:spPr bwMode="auto">
            <a:xfrm>
              <a:off x="6019800" y="1219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019800" y="1524000"/>
              <a:ext cx="228600" cy="228600"/>
            </a:xfrm>
            <a:prstGeom prst="ellipse">
              <a:avLst/>
            </a:prstGeom>
            <a:solidFill>
              <a:srgbClr val="00A24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19800" y="1828800"/>
              <a:ext cx="228600" cy="228600"/>
            </a:xfrm>
            <a:prstGeom prst="ellipse">
              <a:avLst/>
            </a:prstGeom>
            <a:solidFill>
              <a:srgbClr val="FFFF5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019800" y="2133600"/>
              <a:ext cx="228600" cy="228600"/>
            </a:xfrm>
            <a:prstGeom prst="ellipse">
              <a:avLst/>
            </a:prstGeom>
            <a:solidFill>
              <a:srgbClr val="F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019800" y="2438400"/>
              <a:ext cx="228600" cy="228600"/>
            </a:xfrm>
            <a:prstGeom prst="ellipse">
              <a:avLst/>
            </a:prstGeom>
            <a:solidFill>
              <a:srgbClr val="531CC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019800" y="2743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91262" y="1128712"/>
              <a:ext cx="2759089" cy="198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Chemicals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Computers &amp; </a:t>
              </a:r>
              <a:r>
                <a:rPr lang="en-IE" sz="1800" dirty="0" err="1" smtClean="0">
                  <a:latin typeface="Trebuchet MS" pitchFamily="34" charset="0"/>
                </a:rPr>
                <a:t>Communic</a:t>
              </a:r>
              <a:r>
                <a:rPr lang="en-IE" sz="1800" dirty="0" smtClean="0">
                  <a:latin typeface="Trebuchet MS" pitchFamily="34" charset="0"/>
                </a:rPr>
                <a:t>.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Drugs &amp; Medical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Electronics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Mechanical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Miscellaneous</a:t>
              </a:r>
              <a:endParaRPr lang="en-IE" sz="1800" dirty="0">
                <a:latin typeface="Trebuchet MS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838200"/>
            <a:ext cx="90922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  <a:latin typeface="Trebuchet MS" pitchFamily="34" charset="0"/>
              </a:rPr>
              <a:t>1980</a:t>
            </a:r>
            <a:endParaRPr lang="en-IE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01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13982"/>
            <a:ext cx="7924800" cy="63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63910"/>
            <a:ext cx="5486400" cy="685800"/>
          </a:xfrm>
        </p:spPr>
        <p:txBody>
          <a:bodyPr/>
          <a:lstStyle/>
          <a:p>
            <a:pPr algn="l">
              <a:defRPr/>
            </a:pPr>
            <a:r>
              <a:rPr lang="en-US" sz="28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 U.S. KNOWLEDGE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609600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2060"/>
                </a:solidFill>
                <a:latin typeface="Trebuchet MS" pitchFamily="34" charset="0"/>
              </a:rPr>
              <a:t>435/69.1</a:t>
            </a:r>
            <a:endParaRPr lang="en-IE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167063" y="5400675"/>
            <a:ext cx="447678" cy="6762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3000376" y="5172075"/>
            <a:ext cx="228600" cy="228600"/>
          </a:xfrm>
          <a:prstGeom prst="ellips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838200"/>
            <a:ext cx="90922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  <a:latin typeface="Trebuchet MS" pitchFamily="34" charset="0"/>
              </a:rPr>
              <a:t>1995</a:t>
            </a:r>
            <a:endParaRPr lang="en-IE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113449" y="762000"/>
            <a:ext cx="3030551" cy="1988814"/>
            <a:chOff x="6019800" y="1128712"/>
            <a:chExt cx="3030551" cy="1988814"/>
          </a:xfrm>
        </p:grpSpPr>
        <p:sp>
          <p:nvSpPr>
            <p:cNvPr id="19" name="Oval 18"/>
            <p:cNvSpPr/>
            <p:nvPr/>
          </p:nvSpPr>
          <p:spPr bwMode="auto">
            <a:xfrm>
              <a:off x="6019800" y="1219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019800" y="1524000"/>
              <a:ext cx="228600" cy="228600"/>
            </a:xfrm>
            <a:prstGeom prst="ellipse">
              <a:avLst/>
            </a:prstGeom>
            <a:solidFill>
              <a:srgbClr val="00A24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19800" y="1828800"/>
              <a:ext cx="228600" cy="228600"/>
            </a:xfrm>
            <a:prstGeom prst="ellipse">
              <a:avLst/>
            </a:prstGeom>
            <a:solidFill>
              <a:srgbClr val="FFFF5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019800" y="2133600"/>
              <a:ext cx="228600" cy="228600"/>
            </a:xfrm>
            <a:prstGeom prst="ellipse">
              <a:avLst/>
            </a:prstGeom>
            <a:solidFill>
              <a:srgbClr val="F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019800" y="2438400"/>
              <a:ext cx="228600" cy="228600"/>
            </a:xfrm>
            <a:prstGeom prst="ellipse">
              <a:avLst/>
            </a:prstGeom>
            <a:solidFill>
              <a:srgbClr val="531CC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019800" y="2743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91262" y="1128712"/>
              <a:ext cx="2759089" cy="198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Chemicals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Computers &amp; </a:t>
              </a:r>
              <a:r>
                <a:rPr lang="en-IE" sz="1800" dirty="0" err="1" smtClean="0">
                  <a:latin typeface="Trebuchet MS" pitchFamily="34" charset="0"/>
                </a:rPr>
                <a:t>Communic</a:t>
              </a:r>
              <a:r>
                <a:rPr lang="en-IE" sz="1800" dirty="0" smtClean="0">
                  <a:latin typeface="Trebuchet MS" pitchFamily="34" charset="0"/>
                </a:rPr>
                <a:t>.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Drugs &amp; Medical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Electronics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Mechanical</a:t>
              </a:r>
            </a:p>
            <a:p>
              <a:pPr>
                <a:lnSpc>
                  <a:spcPts val="2430"/>
                </a:lnSpc>
                <a:spcAft>
                  <a:spcPts val="0"/>
                </a:spcAft>
              </a:pPr>
              <a:r>
                <a:rPr lang="en-IE" sz="1800" dirty="0" smtClean="0">
                  <a:latin typeface="Trebuchet MS" pitchFamily="34" charset="0"/>
                </a:rPr>
                <a:t>Miscellaneous</a:t>
              </a:r>
              <a:endParaRPr lang="en-IE" sz="1800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0579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1"/>
            <a:ext cx="7900542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334000" cy="762000"/>
          </a:xfrm>
        </p:spPr>
        <p:txBody>
          <a:bodyPr/>
          <a:lstStyle/>
          <a:p>
            <a:pPr algn="l">
              <a:defRPr/>
            </a:pPr>
            <a:r>
              <a:rPr lang="en-US" sz="2800" b="1" kern="1200" cap="small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charset="0"/>
                <a:ea typeface="ＭＳ Ｐゴシック" pitchFamily="-84" charset="-128"/>
                <a:cs typeface="ＭＳ Ｐゴシック" pitchFamily="-84" charset="-128"/>
              </a:rPr>
              <a:t>U.S. KNOWLEDGE 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396335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002060"/>
                </a:solidFill>
                <a:latin typeface="Trebuchet MS" pitchFamily="34" charset="0"/>
              </a:rPr>
              <a:t>435/69.1</a:t>
            </a:r>
            <a:endParaRPr lang="en-IE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614738" y="5010152"/>
            <a:ext cx="447675" cy="13763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3500438" y="4762500"/>
            <a:ext cx="228600" cy="228600"/>
          </a:xfrm>
          <a:prstGeom prst="ellipse">
            <a:avLst/>
          </a:prstGeom>
          <a:noFill/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838200"/>
            <a:ext cx="909223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  <a:latin typeface="Trebuchet MS" pitchFamily="34" charset="0"/>
              </a:rPr>
              <a:t>2005</a:t>
            </a:r>
            <a:endParaRPr lang="en-IE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26" name="Group 16"/>
          <p:cNvGrpSpPr>
            <a:grpSpLocks noChangeAspect="1"/>
          </p:cNvGrpSpPr>
          <p:nvPr/>
        </p:nvGrpSpPr>
        <p:grpSpPr>
          <a:xfrm>
            <a:off x="6690214" y="0"/>
            <a:ext cx="2453786" cy="1384995"/>
            <a:chOff x="6019800" y="1128716"/>
            <a:chExt cx="3505405" cy="1978566"/>
          </a:xfrm>
        </p:grpSpPr>
        <p:sp>
          <p:nvSpPr>
            <p:cNvPr id="27" name="Oval 26"/>
            <p:cNvSpPr/>
            <p:nvPr/>
          </p:nvSpPr>
          <p:spPr bwMode="auto">
            <a:xfrm>
              <a:off x="6019800" y="12192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019800" y="1524000"/>
              <a:ext cx="228600" cy="228600"/>
            </a:xfrm>
            <a:prstGeom prst="ellipse">
              <a:avLst/>
            </a:prstGeom>
            <a:solidFill>
              <a:srgbClr val="00A24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019800" y="1828800"/>
              <a:ext cx="228600" cy="228600"/>
            </a:xfrm>
            <a:prstGeom prst="ellipse">
              <a:avLst/>
            </a:prstGeom>
            <a:solidFill>
              <a:srgbClr val="FFFF5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6019800" y="2133600"/>
              <a:ext cx="228600" cy="228600"/>
            </a:xfrm>
            <a:prstGeom prst="ellipse">
              <a:avLst/>
            </a:prstGeom>
            <a:solidFill>
              <a:srgbClr val="F6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6019800" y="2438400"/>
              <a:ext cx="228600" cy="228600"/>
            </a:xfrm>
            <a:prstGeom prst="ellipse">
              <a:avLst/>
            </a:prstGeom>
            <a:solidFill>
              <a:srgbClr val="531CC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019800" y="27432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endParaRPr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291264" y="1128716"/>
              <a:ext cx="3233941" cy="1978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IE" sz="1400" b="1" dirty="0" smtClean="0">
                  <a:latin typeface="Trebuchet MS" pitchFamily="34" charset="0"/>
                </a:rPr>
                <a:t>Chemicals</a:t>
              </a:r>
            </a:p>
            <a:p>
              <a:pPr>
                <a:spcAft>
                  <a:spcPts val="0"/>
                </a:spcAft>
              </a:pPr>
              <a:r>
                <a:rPr lang="en-IE" sz="1400" b="1" dirty="0" smtClean="0">
                  <a:latin typeface="Trebuchet MS" pitchFamily="34" charset="0"/>
                </a:rPr>
                <a:t>Computers &amp; </a:t>
              </a:r>
              <a:r>
                <a:rPr lang="en-IE" sz="1400" b="1" dirty="0" err="1" smtClean="0">
                  <a:latin typeface="Trebuchet MS" pitchFamily="34" charset="0"/>
                </a:rPr>
                <a:t>Communic</a:t>
              </a:r>
              <a:r>
                <a:rPr lang="en-IE" sz="1400" b="1" dirty="0" smtClean="0">
                  <a:latin typeface="Trebuchet MS" pitchFamily="34" charset="0"/>
                </a:rPr>
                <a:t>.</a:t>
              </a:r>
            </a:p>
            <a:p>
              <a:pPr>
                <a:spcAft>
                  <a:spcPts val="0"/>
                </a:spcAft>
              </a:pPr>
              <a:r>
                <a:rPr lang="en-IE" sz="1400" b="1" dirty="0" smtClean="0">
                  <a:latin typeface="Trebuchet MS" pitchFamily="34" charset="0"/>
                </a:rPr>
                <a:t>Drugs &amp; Medical</a:t>
              </a:r>
            </a:p>
            <a:p>
              <a:pPr>
                <a:spcAft>
                  <a:spcPts val="0"/>
                </a:spcAft>
              </a:pPr>
              <a:r>
                <a:rPr lang="en-IE" sz="1400" b="1" dirty="0" smtClean="0">
                  <a:latin typeface="Trebuchet MS" pitchFamily="34" charset="0"/>
                </a:rPr>
                <a:t>Electronics</a:t>
              </a:r>
            </a:p>
            <a:p>
              <a:pPr>
                <a:spcAft>
                  <a:spcPts val="0"/>
                </a:spcAft>
              </a:pPr>
              <a:r>
                <a:rPr lang="en-IE" sz="1400" b="1" dirty="0" smtClean="0">
                  <a:latin typeface="Trebuchet MS" pitchFamily="34" charset="0"/>
                </a:rPr>
                <a:t>Mechanical</a:t>
              </a:r>
            </a:p>
            <a:p>
              <a:pPr>
                <a:spcAft>
                  <a:spcPts val="0"/>
                </a:spcAft>
              </a:pPr>
              <a:r>
                <a:rPr lang="en-IE" sz="1400" b="1" dirty="0" smtClean="0">
                  <a:latin typeface="Trebuchet MS" pitchFamily="34" charset="0"/>
                </a:rPr>
                <a:t>Miscellaneous</a:t>
              </a:r>
              <a:endParaRPr lang="en-IE" sz="1400" b="1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901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958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PROXIMITY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 C-B)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1" y="1066800"/>
            <a:ext cx="502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annual lists of co-inventors on CB patents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 lists of co-inventors of CB co-inventors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6463284" y="21336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ouble Bracket 6"/>
          <p:cNvSpPr/>
          <p:nvPr/>
        </p:nvSpPr>
        <p:spPr bwMode="auto">
          <a:xfrm>
            <a:off x="4495800" y="3200400"/>
            <a:ext cx="4572000" cy="314706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366x366 matrix of MSAs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Populate with 0s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1 to cells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j when a pair of CB co-inventors is located in cities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j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0.5 to cells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j when there is a non-CB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co-inventor relationship in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j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centrality of each city</a:t>
            </a: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7400"/>
            <a:ext cx="4158683" cy="3810000"/>
          </a:xfrm>
          <a:prstGeom prst="rect">
            <a:avLst/>
          </a:prstGeom>
        </p:spPr>
      </p:pic>
      <p:sp>
        <p:nvSpPr>
          <p:cNvPr id="10" name="Curved Up Arrow 9"/>
          <p:cNvSpPr/>
          <p:nvPr/>
        </p:nvSpPr>
        <p:spPr bwMode="auto">
          <a:xfrm flipH="1">
            <a:off x="2514600" y="5943600"/>
            <a:ext cx="1981200" cy="80772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46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9248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GEOGRAPHICAL PROXIMITY (3 bites)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Double Bracket 3"/>
          <p:cNvSpPr/>
          <p:nvPr/>
        </p:nvSpPr>
        <p:spPr bwMode="auto">
          <a:xfrm>
            <a:off x="2590799" y="990600"/>
            <a:ext cx="4936203" cy="1650313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co-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each city &amp; build distance matrix (366x366)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Row sum yields city proximity (inv. </a:t>
            </a:r>
            <a:r>
              <a:rPr lang="en-US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ist.) measure to other cities</a:t>
            </a:r>
            <a:endParaRPr kumimoji="0" lang="en-US" sz="1800" b="0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45" y="1615701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Bite 1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581400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Bite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Double Bracket 6"/>
          <p:cNvSpPr/>
          <p:nvPr/>
        </p:nvSpPr>
        <p:spPr bwMode="auto">
          <a:xfrm>
            <a:off x="1014277" y="2961968"/>
            <a:ext cx="4267200" cy="190500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distance matrix for cities (366x366) by (366x1) vector of presence/ absence of CB in each city in each time period yields 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distance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Cohen-Boyer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Double Bracket 7"/>
          <p:cNvSpPr/>
          <p:nvPr/>
        </p:nvSpPr>
        <p:spPr bwMode="auto">
          <a:xfrm>
            <a:off x="5758161" y="2971800"/>
            <a:ext cx="1310926" cy="190500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0/1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(366x1)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7675" y="36172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Double Bracket 9"/>
          <p:cNvSpPr/>
          <p:nvPr/>
        </p:nvSpPr>
        <p:spPr bwMode="auto">
          <a:xfrm>
            <a:off x="7656769" y="2971800"/>
            <a:ext cx="1258631" cy="190500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C-B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(366x1)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361726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47800" y="5486400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Bite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Double Bracket 12"/>
          <p:cNvSpPr/>
          <p:nvPr/>
        </p:nvSpPr>
        <p:spPr bwMode="auto">
          <a:xfrm>
            <a:off x="2743200" y="5181600"/>
            <a:ext cx="3209250" cy="1066800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distance measure to CB from Bite 2 (366x1)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089" y="609600"/>
            <a:ext cx="2409256" cy="2209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1: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</a:t>
            </a:r>
            <a:b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0913" y="175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9" y="28194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Dependent variable is time (# years from 1980) to a city developing first C-B patent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152400"/>
            <a:ext cx="6923088" cy="643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0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680085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85800"/>
            <a:ext cx="2431026" cy="32575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2:</a:t>
            </a:r>
            <a:b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</a:t>
            </a:r>
          </a:p>
          <a:p>
            <a:pPr eaLnBrk="1" hangingPunct="1"/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</a:t>
            </a:r>
            <a:b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for Different Periods</a:t>
            </a:r>
          </a:p>
          <a:p>
            <a:pPr eaLnBrk="1" hangingPunct="1"/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62213" y="19351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4770" y="3657600"/>
            <a:ext cx="2462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Dependent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 – does  city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develops a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C-B patent in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year</a:t>
            </a:r>
          </a:p>
          <a:p>
            <a:endParaRPr lang="en-U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run with time-fixed effects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7168486" cy="582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85800"/>
            <a:ext cx="2209800" cy="3124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eaLnBrk="1" hangingPunct="1"/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3:</a:t>
            </a:r>
            <a:b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FIXED EFFECTS PANEL LOGIT</a:t>
            </a: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hazard model, social proximity &amp; cognitive proximity exert a positive &amp; significant impact on the probability that a city develops a first Cohen-Boyer patent.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Influence of geographical proximity mixed, reflecting changing nature of diffusion over time (first hierarchical, then epidemic)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City-size and industry R&amp;D have similar positive impacts, while increases in university R&amp;D reduce the probability of a C-B patent?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9530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OBJECTIVES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24800" cy="45720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examine the spatial diffusion of a new technology across U.S. metropolitan areas</a:t>
            </a:r>
          </a:p>
          <a:p>
            <a:endParaRPr lang="en-US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identify &amp; measure the roles of cognitive proximity, social proximity &amp; geographical proximity in the diffusion process</a:t>
            </a:r>
            <a:endParaRPr lang="en-US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772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427"/>
            <a:ext cx="8458200" cy="66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3" y="0"/>
            <a:ext cx="8566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0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3" y="0"/>
            <a:ext cx="8566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7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7338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history of geographical work on diffusion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Hagerstrand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Brown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Renewed interest in the diffusion of knowledge connected to uneven development/regional economic growth (is knowledge fixed in space / how does it flow/does mobility reduce its value?)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Polanyi,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Griliches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Gertler</a:t>
            </a:r>
            <a:endParaRPr lang="en-U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Debates over the relative roles of social proximity &amp; spatial proximity in knowledge flow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Jaffe et al.,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Breschi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Lissoni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Boschma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Singh, Fischer et al. 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5146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77200" cy="39624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rDNA</a:t>
            </a:r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technology: the Cohen-Boyer patent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Diffusion of </a:t>
            </a:r>
            <a:r>
              <a:rPr lang="en-US" sz="2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rDNA</a:t>
            </a:r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technology across U.S. cities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simple model of diffusion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 space &amp; measures of cognitive proximity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 the social proximity of cities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Measuring the spatial proximity of cities to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rDNA</a:t>
            </a:r>
            <a:endParaRPr lang="en-U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7697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5720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RECOMBINANT DNA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4958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Cohen-Boyer patent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Stanley Cohen, Stanford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Herbert Boyer, UCSF</a:t>
            </a:r>
          </a:p>
          <a:p>
            <a:endParaRPr lang="en-US" dirty="0"/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 application – November 1974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Patent granted – December, 1980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the time lag?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Scientific moratorium –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Asilomar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Conference, 1975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Supreme Court ruling – Diamond vs. </a:t>
            </a:r>
            <a:r>
              <a:rPr lang="en-US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Chakrabarty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1980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Bayh-Dole Act – December, 1980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6-9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0"/>
            <a:ext cx="39624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9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886200" cy="838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OUTCOME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371600"/>
            <a:ext cx="7269726" cy="28194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Perhaps the most successful university technology licensing program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468 firms license technology from Stanford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Licensing revenues equal $255 million, from $35 billion in worldwide product sales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 technology jumpstarts biotechnology industry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4" descr="6-12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5226" y="3267635"/>
            <a:ext cx="3581400" cy="357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4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rDNA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PATENT APPLICATIONS &amp; COUNTS OF MSAs WHERE INVENTORS RESIDE, 1976-2005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219" y="15240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2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CITIES OF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rDNA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INVENTION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47" y="990600"/>
            <a:ext cx="828619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9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68580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MODEL OF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rDNA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DIFFUSION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2133600"/>
            <a:ext cx="2895600" cy="1066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Development of an </a:t>
            </a:r>
            <a:r>
              <a:rPr lang="en-US" dirty="0" err="1" smtClean="0"/>
              <a:t>rDNA</a:t>
            </a:r>
            <a:r>
              <a:rPr lang="en-US" dirty="0" smtClean="0"/>
              <a:t> patent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099" y="243616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343400" y="2133600"/>
            <a:ext cx="4495800" cy="2362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Function of: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Geographical Proximity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r>
              <a:rPr lang="en-US" dirty="0" smtClean="0"/>
              <a:t>   Social Proximity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r>
              <a:rPr lang="en-US" dirty="0" smtClean="0"/>
              <a:t>   Cognitive Proximity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</a:t>
            </a:r>
            <a:r>
              <a:rPr lang="en-US" dirty="0" smtClean="0"/>
              <a:t>   some covariates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	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84" charset="0"/>
            <a:ea typeface="ＭＳ Ｐゴシック" pitchFamily="-84" charset="-128"/>
            <a:cs typeface="ＭＳ Ｐゴシック" pitchFamily="-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694</Words>
  <Application>Microsoft Office PowerPoint</Application>
  <PresentationFormat>On-screen Show (4:3)</PresentationFormat>
  <Paragraphs>131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rKnowledge  The Spatial Diffusion of rDNA Methods</vt:lpstr>
      <vt:lpstr>RESEARCH OBJECTIVES</vt:lpstr>
      <vt:lpstr>MOTIVATION</vt:lpstr>
      <vt:lpstr>OUTLINE</vt:lpstr>
      <vt:lpstr>RECOMBINANT DNA</vt:lpstr>
      <vt:lpstr>THE OUTCOME</vt:lpstr>
      <vt:lpstr>rDNA PATENT APPLICATIONS &amp; COUNTS OF MSAs WHERE INVENTORS RESIDE, 1976-2005</vt:lpstr>
      <vt:lpstr>KEY CITIES OF rDNA INVENTION</vt:lpstr>
      <vt:lpstr>A MODEL OF rDNA DIFFUSION</vt:lpstr>
      <vt:lpstr>COGNITIVE PROXIMITY (to Cohen-Boyer)</vt:lpstr>
      <vt:lpstr>U.S. KNOWLEDGE SPACE</vt:lpstr>
      <vt:lpstr> U.S. KNOWLEDGE SPACE</vt:lpstr>
      <vt:lpstr>U.S. KNOWLEDGE SPACE</vt:lpstr>
      <vt:lpstr>SOCIAL PROXIMITY (to C-B)</vt:lpstr>
      <vt:lpstr>GEOGRAPHICAL PROXIMITY (3 bites)</vt:lpstr>
      <vt:lpstr>RESULTS 1: Event History Model   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rKnowledge: The Spatial Diffusion of rDNA Methods</dc:title>
  <dc:subject>AAG 2013 - LA</dc:subject>
  <dc:creator>Dieter F. Kogler</dc:creator>
  <cp:lastModifiedBy>david rigby</cp:lastModifiedBy>
  <cp:revision>161</cp:revision>
  <dcterms:created xsi:type="dcterms:W3CDTF">2012-01-26T15:42:45Z</dcterms:created>
  <dcterms:modified xsi:type="dcterms:W3CDTF">2014-11-19T19:54:39Z</dcterms:modified>
</cp:coreProperties>
</file>